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430" r:id="rId5"/>
    <p:sldId id="441" r:id="rId6"/>
    <p:sldId id="360" r:id="rId7"/>
    <p:sldId id="375" r:id="rId8"/>
    <p:sldId id="439" r:id="rId9"/>
    <p:sldId id="376" r:id="rId10"/>
    <p:sldId id="443" r:id="rId11"/>
    <p:sldId id="444" r:id="rId12"/>
    <p:sldId id="445" r:id="rId13"/>
    <p:sldId id="431" r:id="rId14"/>
    <p:sldId id="442" r:id="rId15"/>
    <p:sldId id="311" r:id="rId16"/>
    <p:sldId id="433" r:id="rId17"/>
    <p:sldId id="446" r:id="rId18"/>
    <p:sldId id="378" r:id="rId19"/>
    <p:sldId id="379" r:id="rId20"/>
    <p:sldId id="380" r:id="rId21"/>
    <p:sldId id="374" r:id="rId22"/>
    <p:sldId id="382" r:id="rId23"/>
    <p:sldId id="437" r:id="rId24"/>
    <p:sldId id="438" r:id="rId2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7"/>
    <a:srgbClr val="7A9A01"/>
    <a:srgbClr val="CCECFF"/>
    <a:srgbClr val="008000"/>
    <a:srgbClr val="898989"/>
    <a:srgbClr val="E73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5226" autoAdjust="0"/>
  </p:normalViewPr>
  <p:slideViewPr>
    <p:cSldViewPr>
      <p:cViewPr varScale="1">
        <p:scale>
          <a:sx n="78" d="100"/>
          <a:sy n="78" d="100"/>
        </p:scale>
        <p:origin x="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5979CE3E-D8D0-4F94-8DA7-291BC75107C7}" type="datetimeFigureOut">
              <a:rPr lang="en-GB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F6D31EDE-07B1-4C9B-8ABB-EEB4B2591BEC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06030B07-8B96-4DFE-91B0-3D5164D92268}" type="datetimeFigureOut">
              <a:rPr lang="en-GB"/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en-GB" noProof="0"/>
              <a:t>Click to edit Master text styles</a:t>
            </a:r>
            <a:endParaRPr lang="en-GB" noProof="0"/>
          </a:p>
          <a:p>
            <a:pPr lvl="1"/>
            <a:r>
              <a:rPr lang="en-GB" noProof="0"/>
              <a:t>Second level</a:t>
            </a:r>
            <a:endParaRPr lang="en-GB" noProof="0"/>
          </a:p>
          <a:p>
            <a:pPr lvl="2"/>
            <a:r>
              <a:rPr lang="en-GB" noProof="0"/>
              <a:t>Third level</a:t>
            </a:r>
            <a:endParaRPr lang="en-GB" noProof="0"/>
          </a:p>
          <a:p>
            <a:pPr lvl="3"/>
            <a:r>
              <a:rPr lang="en-GB" noProof="0"/>
              <a:t>Fourth level</a:t>
            </a:r>
            <a:endParaRPr lang="en-GB" noProof="0"/>
          </a:p>
          <a:p>
            <a:pPr lvl="4"/>
            <a:r>
              <a:rPr lang="en-GB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FF9CA79-0A14-4FDF-A19A-5BA854B08FB3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4D4A9B-C3BE-429C-AFA8-DBA97866C605}" type="slidenum">
              <a:rPr lang="en-GB" altLang="en-US">
                <a:latin typeface="Trebuchet MS" panose="020B0603020202020204" pitchFamily="34" charset="0"/>
              </a:rPr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dirty="0"/>
              <a:t>Highlights:</a:t>
            </a:r>
            <a:endParaRPr lang="en-GB" altLang="en-US" b="1" dirty="0"/>
          </a:p>
          <a:p>
            <a:pPr>
              <a:defRPr/>
            </a:pPr>
            <a:endParaRPr lang="en-GB" alt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Successful tender bid</a:t>
            </a:r>
            <a:endParaRPr lang="en-GB" altLang="en-US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altLang="en-US" i="1" dirty="0"/>
              <a:t>     …..but with a large reduction in funding will mean we will have to review the way we are working</a:t>
            </a:r>
            <a:endParaRPr lang="en-GB" altLang="en-US" i="1" dirty="0"/>
          </a:p>
          <a:p>
            <a:pPr>
              <a:buFont typeface="Arial" panose="020B0604020202020204" pitchFamily="34" charset="0"/>
              <a:buNone/>
              <a:defRPr/>
            </a:pPr>
            <a:endParaRPr lang="en-GB" altLang="en-US" i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We launched our </a:t>
            </a:r>
            <a:r>
              <a:rPr lang="en-GB" altLang="en-US" b="1" dirty="0"/>
              <a:t>‘User Friendly’ </a:t>
            </a:r>
            <a:r>
              <a:rPr lang="en-GB" altLang="en-US" dirty="0"/>
              <a:t>report in March last year, today Cathy will provide a short update </a:t>
            </a:r>
            <a:endParaRPr lang="en-GB" alt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Innovative ways of working:</a:t>
            </a:r>
            <a:endParaRPr lang="en-GB" altLang="en-US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altLang="en-US" dirty="0"/>
              <a:t>     We launched our Community Cash Fund project which you have recently heard about</a:t>
            </a:r>
            <a:endParaRPr lang="en-GB" alt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E2CF39-1A9F-4927-9B6D-95A92E62CD35}" type="slidenum">
              <a:rPr lang="en-GB" altLang="en-US">
                <a:latin typeface="Trebuchet MS" panose="020B0603020202020204" pitchFamily="34" charset="0"/>
              </a:rPr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02C10-DD10-402C-ABCA-E1F748B2DD4D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Work Plan 20/21</a:t>
            </a:r>
            <a:endParaRPr lang="en-US" dirty="0"/>
          </a:p>
          <a:p>
            <a:r>
              <a:rPr lang="en-US" dirty="0"/>
              <a:t>Each year, we create our work programme based on a review of issues we are made become aware of during </a:t>
            </a:r>
            <a:endParaRPr lang="en-US" dirty="0"/>
          </a:p>
          <a:p>
            <a:r>
              <a:rPr lang="en-US" dirty="0"/>
              <a:t>the previous year. This year, due to limitations imposed upon us by the pandemic, we became more reactive </a:t>
            </a:r>
            <a:endParaRPr lang="en-US" dirty="0"/>
          </a:p>
          <a:p>
            <a:r>
              <a:rPr lang="en-US" dirty="0"/>
              <a:t>to issues mainly caused by the results of Covid-19. We listened to the issues being raised and reacted </a:t>
            </a:r>
            <a:endParaRPr lang="en-US" dirty="0"/>
          </a:p>
          <a:p>
            <a:r>
              <a:rPr lang="en-US" dirty="0"/>
              <a:t>accordingly, which is reflected in the areas covered within our work programme.</a:t>
            </a:r>
            <a:endParaRPr lang="en-US" dirty="0"/>
          </a:p>
          <a:p>
            <a:r>
              <a:rPr lang="en-US" dirty="0"/>
              <a:t>This year, our board approved the following work programme areas: </a:t>
            </a:r>
            <a:endParaRPr lang="en-US" dirty="0"/>
          </a:p>
          <a:p>
            <a:r>
              <a:rPr lang="en-US" dirty="0"/>
              <a:t>COVID-19 projects</a:t>
            </a:r>
            <a:endParaRPr lang="en-US" dirty="0"/>
          </a:p>
          <a:p>
            <a:r>
              <a:rPr lang="en-US" dirty="0"/>
              <a:t> As part of the multi-agency COVID response; Healthwatch </a:t>
            </a:r>
            <a:r>
              <a:rPr lang="en-US" dirty="0" err="1"/>
              <a:t>Redbridge</a:t>
            </a:r>
            <a:r>
              <a:rPr lang="en-US" dirty="0"/>
              <a:t> was part of the councils’ </a:t>
            </a:r>
            <a:endParaRPr lang="en-US" dirty="0"/>
          </a:p>
          <a:p>
            <a:r>
              <a:rPr lang="en-US" dirty="0"/>
              <a:t>COVID-19 Pandemic Committee which helped us highlight current local issues or concerns related to </a:t>
            </a:r>
            <a:endParaRPr lang="en-US" dirty="0"/>
          </a:p>
          <a:p>
            <a:r>
              <a:rPr lang="en-US" dirty="0"/>
              <a:t>the pandemic and feed them into the recovery model.</a:t>
            </a:r>
            <a:endParaRPr lang="en-US" dirty="0"/>
          </a:p>
          <a:p>
            <a:r>
              <a:rPr lang="en-US" dirty="0"/>
              <a:t>Hospital Services - DNR Concerns:</a:t>
            </a:r>
            <a:endParaRPr lang="en-US" dirty="0"/>
          </a:p>
          <a:p>
            <a:r>
              <a:rPr lang="en-US" dirty="0"/>
              <a:t>In early April, concerns were raised by relatives regarding Do Not Resuscitate (DNR) requirements. The issue </a:t>
            </a:r>
            <a:endParaRPr lang="en-US" dirty="0"/>
          </a:p>
          <a:p>
            <a:r>
              <a:rPr lang="en-US" dirty="0"/>
              <a:t>was identified by several Healthwatch </a:t>
            </a:r>
            <a:r>
              <a:rPr lang="en-US" dirty="0" err="1"/>
              <a:t>organisations</a:t>
            </a:r>
            <a:r>
              <a:rPr lang="en-US" dirty="0"/>
              <a:t> across the country and raised with the Department of </a:t>
            </a:r>
            <a:endParaRPr lang="en-US" dirty="0"/>
          </a:p>
          <a:p>
            <a:r>
              <a:rPr lang="en-US" dirty="0"/>
              <a:t>Health by our national umbrella </a:t>
            </a:r>
            <a:r>
              <a:rPr lang="en-US" dirty="0" err="1"/>
              <a:t>organisation</a:t>
            </a:r>
            <a:r>
              <a:rPr lang="en-US" dirty="0"/>
              <a:t> Healthwatch England. As a direct response of local Healthwatch </a:t>
            </a:r>
            <a:endParaRPr lang="en-US" dirty="0"/>
          </a:p>
          <a:p>
            <a:r>
              <a:rPr lang="en-US" dirty="0"/>
              <a:t>input, the regulations were reviewed and clarified for all NHS trusts giving relatives and health workers clarity </a:t>
            </a:r>
            <a:endParaRPr lang="en-US" dirty="0"/>
          </a:p>
          <a:p>
            <a:r>
              <a:rPr lang="en-US" dirty="0"/>
              <a:t>when dealing with what were extremely stressful situations.</a:t>
            </a:r>
            <a:endParaRPr lang="en-US" dirty="0"/>
          </a:p>
          <a:p>
            <a:r>
              <a:rPr lang="en-US" dirty="0"/>
              <a:t>Care Homes – COVID concerns </a:t>
            </a:r>
            <a:endParaRPr lang="en-US" dirty="0"/>
          </a:p>
          <a:p>
            <a:r>
              <a:rPr lang="en-US" dirty="0"/>
              <a:t> Although national guidance required all hospital patients to be tested for COVID prior to discharge; we </a:t>
            </a:r>
            <a:endParaRPr lang="en-US" dirty="0"/>
          </a:p>
          <a:p>
            <a:r>
              <a:rPr lang="en-US" dirty="0"/>
              <a:t>were alarmed to discover many vulnerable patients were being discharged before the outcome of the </a:t>
            </a:r>
            <a:endParaRPr lang="en-US" dirty="0"/>
          </a:p>
          <a:p>
            <a:r>
              <a:rPr lang="en-US" dirty="0"/>
              <a:t>test was known. By carrying out telephone surveys with many care and nursing home managers, we </a:t>
            </a:r>
            <a:endParaRPr lang="en-US" dirty="0"/>
          </a:p>
          <a:p>
            <a:r>
              <a:rPr lang="en-US" dirty="0"/>
              <a:t>were able to highlight issues and enable the right support and information to be made available.</a:t>
            </a:r>
            <a:endParaRPr lang="en-US" dirty="0"/>
          </a:p>
          <a:p>
            <a:r>
              <a:rPr lang="en-US" dirty="0"/>
              <a:t>Phlebotomy services</a:t>
            </a:r>
            <a:endParaRPr lang="en-US" dirty="0"/>
          </a:p>
          <a:p>
            <a:r>
              <a:rPr lang="en-US" dirty="0"/>
              <a:t> Many people started to contact us, increasingly concerned that they were unable to book essential </a:t>
            </a:r>
            <a:endParaRPr lang="en-US" dirty="0"/>
          </a:p>
          <a:p>
            <a:r>
              <a:rPr lang="en-US" dirty="0"/>
              <a:t>phlebotomy services (blood test) across the borough. By investigating the issues raised, we were able </a:t>
            </a:r>
            <a:endParaRPr lang="en-US" dirty="0"/>
          </a:p>
          <a:p>
            <a:r>
              <a:rPr lang="en-US" dirty="0"/>
              <a:t>to improve the level of phlebotomy services in the borough.</a:t>
            </a:r>
            <a:endParaRPr lang="en-US" dirty="0"/>
          </a:p>
          <a:p>
            <a:r>
              <a:rPr lang="en-US" dirty="0"/>
              <a:t>Accessing GP services - appointments</a:t>
            </a:r>
            <a:endParaRPr lang="en-US" dirty="0"/>
          </a:p>
          <a:p>
            <a:r>
              <a:rPr lang="en-US" dirty="0"/>
              <a:t> Many people raised concerns regarding the access to appropriate GP appointments. Some were </a:t>
            </a:r>
            <a:endParaRPr lang="en-US" dirty="0"/>
          </a:p>
          <a:p>
            <a:r>
              <a:rPr lang="en-US" dirty="0"/>
              <a:t>concerned they were unable to request face to face appointments when they felt they were necessary. </a:t>
            </a:r>
            <a:endParaRPr lang="en-US" dirty="0"/>
          </a:p>
          <a:p>
            <a:r>
              <a:rPr lang="en-US" dirty="0"/>
              <a:t>With the help of our volunteers, we contacted most practices to identify how patients could access the </a:t>
            </a:r>
            <a:endParaRPr lang="en-US" dirty="0"/>
          </a:p>
          <a:p>
            <a:r>
              <a:rPr lang="en-US" dirty="0"/>
              <a:t>service and developed a raft of recommendations. </a:t>
            </a:r>
            <a:endParaRPr lang="en-US" dirty="0"/>
          </a:p>
          <a:p>
            <a:r>
              <a:rPr lang="en-US" dirty="0"/>
              <a:t>Accessing GP services – website and online services</a:t>
            </a:r>
            <a:endParaRPr lang="en-US" dirty="0"/>
          </a:p>
          <a:p>
            <a:r>
              <a:rPr lang="en-US" dirty="0"/>
              <a:t> We also reviewed the online services offered by GP’s. We audited the current provision and have made </a:t>
            </a:r>
            <a:endParaRPr lang="en-US" dirty="0"/>
          </a:p>
          <a:p>
            <a:r>
              <a:rPr lang="en-US" dirty="0"/>
              <a:t>several recommendations for improvements. </a:t>
            </a:r>
            <a:endParaRPr lang="en-US" dirty="0"/>
          </a:p>
          <a:p>
            <a:r>
              <a:rPr lang="en-US" dirty="0"/>
              <a:t>Covid-19 Survey</a:t>
            </a:r>
            <a:endParaRPr lang="en-US" dirty="0"/>
          </a:p>
          <a:p>
            <a:r>
              <a:rPr lang="en-US" dirty="0"/>
              <a:t> We created a public survey to ask people how the pandemic had affected them. This work helped us to </a:t>
            </a:r>
            <a:endParaRPr lang="en-US" dirty="0"/>
          </a:p>
          <a:p>
            <a:r>
              <a:rPr lang="en-US" dirty="0"/>
              <a:t>provide a local response, but also fed into the national campaign </a:t>
            </a:r>
            <a:r>
              <a:rPr lang="en-US" dirty="0" err="1"/>
              <a:t>BecauseWeAllCare</a:t>
            </a:r>
            <a:r>
              <a:rPr lang="en-US" dirty="0"/>
              <a:t> led by HW </a:t>
            </a:r>
            <a:endParaRPr lang="en-US" dirty="0"/>
          </a:p>
          <a:p>
            <a:r>
              <a:rPr lang="en-US" dirty="0"/>
              <a:t>England. A number of issues emerged which are explained in our Annual Report:</a:t>
            </a:r>
            <a:endParaRPr lang="en-US" dirty="0"/>
          </a:p>
          <a:p>
            <a:r>
              <a:rPr lang="en-US" dirty="0"/>
              <a:t>HEALTHWATCH REDBRIDGE</a:t>
            </a:r>
            <a:endParaRPr lang="en-US" dirty="0"/>
          </a:p>
          <a:p>
            <a:r>
              <a:rPr lang="en-US" dirty="0"/>
              <a:t>TRUSTEES' REPORT (INCLUDING DIRECTORS' REPORT) (CONTINUED)</a:t>
            </a:r>
            <a:endParaRPr lang="en-US" dirty="0"/>
          </a:p>
          <a:p>
            <a:r>
              <a:rPr lang="en-US" dirty="0"/>
              <a:t>FOR THE YEAR ENDED 31 MARCH 2021</a:t>
            </a:r>
            <a:endParaRPr lang="en-US" dirty="0"/>
          </a:p>
          <a:p>
            <a:r>
              <a:rPr lang="en-US" dirty="0"/>
              <a:t>- 4 -</a:t>
            </a:r>
            <a:endParaRPr lang="en-US" dirty="0"/>
          </a:p>
          <a:p>
            <a:r>
              <a:rPr lang="en-US" dirty="0"/>
              <a:t>Vaccine Hesitancy </a:t>
            </a:r>
            <a:endParaRPr lang="en-US" dirty="0"/>
          </a:p>
          <a:p>
            <a:r>
              <a:rPr lang="en-US" dirty="0"/>
              <a:t> With the introduction of the long-awaited COVID-19 vaccine, we were made aware that some </a:t>
            </a:r>
            <a:endParaRPr lang="en-US" dirty="0"/>
          </a:p>
          <a:p>
            <a:r>
              <a:rPr lang="en-US" dirty="0"/>
              <a:t>communities and individuals were expressing a reluctance in having the vaccination. This was </a:t>
            </a:r>
            <a:endParaRPr lang="en-US" dirty="0"/>
          </a:p>
          <a:p>
            <a:r>
              <a:rPr lang="en-US" dirty="0"/>
              <a:t>particularly reflected within some of our ethnic minority communities. Our report was used by our Public </a:t>
            </a:r>
            <a:endParaRPr lang="en-US" dirty="0"/>
          </a:p>
          <a:p>
            <a:r>
              <a:rPr lang="en-US" dirty="0"/>
              <a:t>Health Team to target their information and support response. </a:t>
            </a:r>
            <a:endParaRPr lang="en-US" dirty="0"/>
          </a:p>
          <a:p>
            <a:r>
              <a:rPr lang="en-US" dirty="0"/>
              <a:t>Accessible Information Standards – supporting Barts Health</a:t>
            </a:r>
            <a:endParaRPr lang="en-US" dirty="0"/>
          </a:p>
          <a:p>
            <a:r>
              <a:rPr lang="en-US" dirty="0"/>
              <a:t> Last year, we carried out an access audit within Queen’s Hospital in </a:t>
            </a:r>
            <a:r>
              <a:rPr lang="en-US" dirty="0" err="1"/>
              <a:t>Romford</a:t>
            </a:r>
            <a:r>
              <a:rPr lang="en-US" dirty="0"/>
              <a:t>, working with some of our </a:t>
            </a:r>
            <a:endParaRPr lang="en-US" dirty="0"/>
          </a:p>
          <a:p>
            <a:r>
              <a:rPr lang="en-US" dirty="0"/>
              <a:t>volunteers with communication support needs. This work was widely commended and led to changes </a:t>
            </a:r>
            <a:endParaRPr lang="en-US" dirty="0"/>
          </a:p>
          <a:p>
            <a:r>
              <a:rPr lang="en-US" dirty="0"/>
              <a:t>being made to ensure Deaf and disabled people were given information in appropriate formats.</a:t>
            </a:r>
            <a:endParaRPr lang="en-US" dirty="0"/>
          </a:p>
          <a:p>
            <a:r>
              <a:rPr lang="en-US" dirty="0"/>
              <a:t> This year, we began working on a similar audit with Whipps Cross hospital. However, this has been </a:t>
            </a:r>
            <a:endParaRPr lang="en-US" dirty="0"/>
          </a:p>
          <a:p>
            <a:r>
              <a:rPr lang="en-US" dirty="0"/>
              <a:t>delayed due to the pandemic. We are fortunate that we have also been able to include students from </a:t>
            </a:r>
            <a:endParaRPr lang="en-US" dirty="0"/>
          </a:p>
          <a:p>
            <a:r>
              <a:rPr lang="en-US" dirty="0"/>
              <a:t>Queen Mary University London, who were interested in carrying out some of the work as part of their </a:t>
            </a:r>
            <a:endParaRPr lang="en-US" dirty="0"/>
          </a:p>
          <a:p>
            <a:r>
              <a:rPr lang="en-US" dirty="0"/>
              <a:t>final year of a BSc in Global Health studies. Students conducted a small online review, and we are </a:t>
            </a:r>
            <a:endParaRPr lang="en-US" dirty="0"/>
          </a:p>
          <a:p>
            <a:r>
              <a:rPr lang="en-US" dirty="0"/>
              <a:t>preparing to carry out a wider review this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9CA79-0A14-4FDF-A19A-5BA854B08FB3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Work Plan 20/21</a:t>
            </a:r>
            <a:endParaRPr lang="en-US" dirty="0"/>
          </a:p>
          <a:p>
            <a:r>
              <a:rPr lang="en-US" dirty="0"/>
              <a:t>Each year, we create our work programme based on a review of issues we are made become aware of during </a:t>
            </a:r>
            <a:endParaRPr lang="en-US" dirty="0"/>
          </a:p>
          <a:p>
            <a:r>
              <a:rPr lang="en-US" dirty="0"/>
              <a:t>the previous year. This year, due to limitations imposed upon us by the pandemic, we became more reactive </a:t>
            </a:r>
            <a:endParaRPr lang="en-US" dirty="0"/>
          </a:p>
          <a:p>
            <a:r>
              <a:rPr lang="en-US" dirty="0"/>
              <a:t>to issues mainly caused by the results of Covid-19. We listened to the issues being raised and reacted </a:t>
            </a:r>
            <a:endParaRPr lang="en-US" dirty="0"/>
          </a:p>
          <a:p>
            <a:r>
              <a:rPr lang="en-US" dirty="0"/>
              <a:t>accordingly, which is reflected in the areas covered within our work programme.</a:t>
            </a:r>
            <a:endParaRPr lang="en-US" dirty="0"/>
          </a:p>
          <a:p>
            <a:r>
              <a:rPr lang="en-US" dirty="0"/>
              <a:t>This year, our board approved the following work programme areas: </a:t>
            </a:r>
            <a:endParaRPr lang="en-US" dirty="0"/>
          </a:p>
          <a:p>
            <a:r>
              <a:rPr lang="en-US" dirty="0"/>
              <a:t>COVID-19 projects</a:t>
            </a:r>
            <a:endParaRPr lang="en-US" dirty="0"/>
          </a:p>
          <a:p>
            <a:r>
              <a:rPr lang="en-US" dirty="0"/>
              <a:t> As part of the multi-agency COVID response; Healthwatch </a:t>
            </a:r>
            <a:r>
              <a:rPr lang="en-US" dirty="0" err="1"/>
              <a:t>Redbridge</a:t>
            </a:r>
            <a:r>
              <a:rPr lang="en-US" dirty="0"/>
              <a:t> was part of the councils’ </a:t>
            </a:r>
            <a:endParaRPr lang="en-US" dirty="0"/>
          </a:p>
          <a:p>
            <a:r>
              <a:rPr lang="en-US" dirty="0"/>
              <a:t>COVID-19 Pandemic Committee which helped us highlight current local issues or concerns related to </a:t>
            </a:r>
            <a:endParaRPr lang="en-US" dirty="0"/>
          </a:p>
          <a:p>
            <a:r>
              <a:rPr lang="en-US" dirty="0"/>
              <a:t>the pandemic and feed them into the recovery model.</a:t>
            </a:r>
            <a:endParaRPr lang="en-US" dirty="0"/>
          </a:p>
          <a:p>
            <a:r>
              <a:rPr lang="en-US" dirty="0"/>
              <a:t>Hospital Services - DNR Concerns:</a:t>
            </a:r>
            <a:endParaRPr lang="en-US" dirty="0"/>
          </a:p>
          <a:p>
            <a:r>
              <a:rPr lang="en-US" dirty="0"/>
              <a:t>In early April, concerns were raised by relatives regarding Do Not Resuscitate (DNR) requirements. The issue </a:t>
            </a:r>
            <a:endParaRPr lang="en-US" dirty="0"/>
          </a:p>
          <a:p>
            <a:r>
              <a:rPr lang="en-US" dirty="0"/>
              <a:t>was identified by several Healthwatch </a:t>
            </a:r>
            <a:r>
              <a:rPr lang="en-US" dirty="0" err="1"/>
              <a:t>organisations</a:t>
            </a:r>
            <a:r>
              <a:rPr lang="en-US" dirty="0"/>
              <a:t> across the country and raised with the Department of </a:t>
            </a:r>
            <a:endParaRPr lang="en-US" dirty="0"/>
          </a:p>
          <a:p>
            <a:r>
              <a:rPr lang="en-US" dirty="0"/>
              <a:t>Health by our national umbrella </a:t>
            </a:r>
            <a:r>
              <a:rPr lang="en-US" dirty="0" err="1"/>
              <a:t>organisation</a:t>
            </a:r>
            <a:r>
              <a:rPr lang="en-US" dirty="0"/>
              <a:t> Healthwatch England. As a direct response of local Healthwatch </a:t>
            </a:r>
            <a:endParaRPr lang="en-US" dirty="0"/>
          </a:p>
          <a:p>
            <a:r>
              <a:rPr lang="en-US" dirty="0"/>
              <a:t>input, the regulations were reviewed and clarified for all NHS trusts giving relatives and health workers clarity </a:t>
            </a:r>
            <a:endParaRPr lang="en-US" dirty="0"/>
          </a:p>
          <a:p>
            <a:r>
              <a:rPr lang="en-US" dirty="0"/>
              <a:t>when dealing with what were extremely stressful situations.</a:t>
            </a:r>
            <a:endParaRPr lang="en-US" dirty="0"/>
          </a:p>
          <a:p>
            <a:r>
              <a:rPr lang="en-US" dirty="0"/>
              <a:t>Care Homes – COVID concerns </a:t>
            </a:r>
            <a:endParaRPr lang="en-US" dirty="0"/>
          </a:p>
          <a:p>
            <a:r>
              <a:rPr lang="en-US" dirty="0"/>
              <a:t> Although national guidance required all hospital patients to be tested for COVID prior to discharge; we </a:t>
            </a:r>
            <a:endParaRPr lang="en-US" dirty="0"/>
          </a:p>
          <a:p>
            <a:r>
              <a:rPr lang="en-US" dirty="0"/>
              <a:t>were alarmed to discover many vulnerable patients were being discharged before the outcome of the </a:t>
            </a:r>
            <a:endParaRPr lang="en-US" dirty="0"/>
          </a:p>
          <a:p>
            <a:r>
              <a:rPr lang="en-US" dirty="0"/>
              <a:t>test was known. By carrying out telephone surveys with many care and nursing home managers, we </a:t>
            </a:r>
            <a:endParaRPr lang="en-US" dirty="0"/>
          </a:p>
          <a:p>
            <a:r>
              <a:rPr lang="en-US" dirty="0"/>
              <a:t>were able to highlight issues and enable the right support and information to be made available.</a:t>
            </a:r>
            <a:endParaRPr lang="en-US" dirty="0"/>
          </a:p>
          <a:p>
            <a:r>
              <a:rPr lang="en-US" dirty="0"/>
              <a:t>Phlebotomy services</a:t>
            </a:r>
            <a:endParaRPr lang="en-US" dirty="0"/>
          </a:p>
          <a:p>
            <a:r>
              <a:rPr lang="en-US" dirty="0"/>
              <a:t> Many people started to contact us, increasingly concerned that they were unable to book essential </a:t>
            </a:r>
            <a:endParaRPr lang="en-US" dirty="0"/>
          </a:p>
          <a:p>
            <a:r>
              <a:rPr lang="en-US" dirty="0"/>
              <a:t>phlebotomy services (blood test) across the borough. By investigating the issues raised, we were able </a:t>
            </a:r>
            <a:endParaRPr lang="en-US" dirty="0"/>
          </a:p>
          <a:p>
            <a:r>
              <a:rPr lang="en-US" dirty="0"/>
              <a:t>to improve the level of phlebotomy services in the borough.</a:t>
            </a:r>
            <a:endParaRPr lang="en-US" dirty="0"/>
          </a:p>
          <a:p>
            <a:r>
              <a:rPr lang="en-US" dirty="0"/>
              <a:t>Accessing GP services - appointments</a:t>
            </a:r>
            <a:endParaRPr lang="en-US" dirty="0"/>
          </a:p>
          <a:p>
            <a:r>
              <a:rPr lang="en-US" dirty="0"/>
              <a:t> Many people raised concerns regarding the access to appropriate GP appointments. Some were </a:t>
            </a:r>
            <a:endParaRPr lang="en-US" dirty="0"/>
          </a:p>
          <a:p>
            <a:r>
              <a:rPr lang="en-US" dirty="0"/>
              <a:t>concerned they were unable to request face to face appointments when they felt they were necessary. </a:t>
            </a:r>
            <a:endParaRPr lang="en-US" dirty="0"/>
          </a:p>
          <a:p>
            <a:r>
              <a:rPr lang="en-US" dirty="0"/>
              <a:t>With the help of our volunteers, we contacted most practices to identify how patients could access the </a:t>
            </a:r>
            <a:endParaRPr lang="en-US" dirty="0"/>
          </a:p>
          <a:p>
            <a:r>
              <a:rPr lang="en-US" dirty="0"/>
              <a:t>service and developed a raft of recommendations. </a:t>
            </a:r>
            <a:endParaRPr lang="en-US" dirty="0"/>
          </a:p>
          <a:p>
            <a:r>
              <a:rPr lang="en-US" dirty="0"/>
              <a:t>Accessing GP services – website and online services</a:t>
            </a:r>
            <a:endParaRPr lang="en-US" dirty="0"/>
          </a:p>
          <a:p>
            <a:r>
              <a:rPr lang="en-US" dirty="0"/>
              <a:t> We also reviewed the online services offered by GP’s. We audited the current provision and have made </a:t>
            </a:r>
            <a:endParaRPr lang="en-US" dirty="0"/>
          </a:p>
          <a:p>
            <a:r>
              <a:rPr lang="en-US" dirty="0"/>
              <a:t>several recommendations for improvements. </a:t>
            </a:r>
            <a:endParaRPr lang="en-US" dirty="0"/>
          </a:p>
          <a:p>
            <a:r>
              <a:rPr lang="en-US" dirty="0"/>
              <a:t>Covid-19 Survey</a:t>
            </a:r>
            <a:endParaRPr lang="en-US" dirty="0"/>
          </a:p>
          <a:p>
            <a:r>
              <a:rPr lang="en-US" dirty="0"/>
              <a:t> We created a public survey to ask people how the pandemic had affected them. This work helped us to </a:t>
            </a:r>
            <a:endParaRPr lang="en-US" dirty="0"/>
          </a:p>
          <a:p>
            <a:r>
              <a:rPr lang="en-US" dirty="0"/>
              <a:t>provide a local response, but also fed into the national campaign </a:t>
            </a:r>
            <a:r>
              <a:rPr lang="en-US" dirty="0" err="1"/>
              <a:t>BecauseWeAllCare</a:t>
            </a:r>
            <a:r>
              <a:rPr lang="en-US" dirty="0"/>
              <a:t> led by HW </a:t>
            </a:r>
            <a:endParaRPr lang="en-US" dirty="0"/>
          </a:p>
          <a:p>
            <a:r>
              <a:rPr lang="en-US" dirty="0"/>
              <a:t>England. A number of issues emerged which are explained in our Annual Report:</a:t>
            </a:r>
            <a:endParaRPr lang="en-US" dirty="0"/>
          </a:p>
          <a:p>
            <a:r>
              <a:rPr lang="en-US" dirty="0"/>
              <a:t>HEALTHWATCH REDBRIDGE</a:t>
            </a:r>
            <a:endParaRPr lang="en-US" dirty="0"/>
          </a:p>
          <a:p>
            <a:r>
              <a:rPr lang="en-US" dirty="0"/>
              <a:t>TRUSTEES' REPORT (INCLUDING DIRECTORS' REPORT) (CONTINUED)</a:t>
            </a:r>
            <a:endParaRPr lang="en-US" dirty="0"/>
          </a:p>
          <a:p>
            <a:r>
              <a:rPr lang="en-US" dirty="0"/>
              <a:t>FOR THE YEAR ENDED 31 MARCH 2021</a:t>
            </a:r>
            <a:endParaRPr lang="en-US" dirty="0"/>
          </a:p>
          <a:p>
            <a:r>
              <a:rPr lang="en-US" dirty="0"/>
              <a:t>- 4 -</a:t>
            </a:r>
            <a:endParaRPr lang="en-US" dirty="0"/>
          </a:p>
          <a:p>
            <a:r>
              <a:rPr lang="en-US" dirty="0"/>
              <a:t>Vaccine Hesitancy </a:t>
            </a:r>
            <a:endParaRPr lang="en-US" dirty="0"/>
          </a:p>
          <a:p>
            <a:r>
              <a:rPr lang="en-US" dirty="0"/>
              <a:t> With the introduction of the long-awaited COVID-19 vaccine, we were made aware that some </a:t>
            </a:r>
            <a:endParaRPr lang="en-US" dirty="0"/>
          </a:p>
          <a:p>
            <a:r>
              <a:rPr lang="en-US" dirty="0"/>
              <a:t>communities and individuals were expressing a reluctance in having the vaccination. This was </a:t>
            </a:r>
            <a:endParaRPr lang="en-US" dirty="0"/>
          </a:p>
          <a:p>
            <a:r>
              <a:rPr lang="en-US" dirty="0"/>
              <a:t>particularly reflected within some of our ethnic minority communities. Our report was used by our Public </a:t>
            </a:r>
            <a:endParaRPr lang="en-US" dirty="0"/>
          </a:p>
          <a:p>
            <a:r>
              <a:rPr lang="en-US" dirty="0"/>
              <a:t>Health Team to target their information and support response. </a:t>
            </a:r>
            <a:endParaRPr lang="en-US" dirty="0"/>
          </a:p>
          <a:p>
            <a:r>
              <a:rPr lang="en-US" dirty="0"/>
              <a:t>Accessible Information Standards – supporting Barts Health</a:t>
            </a:r>
            <a:endParaRPr lang="en-US" dirty="0"/>
          </a:p>
          <a:p>
            <a:r>
              <a:rPr lang="en-US" dirty="0"/>
              <a:t> Last year, we carried out an access audit within Queen’s Hospital in </a:t>
            </a:r>
            <a:r>
              <a:rPr lang="en-US" dirty="0" err="1"/>
              <a:t>Romford</a:t>
            </a:r>
            <a:r>
              <a:rPr lang="en-US" dirty="0"/>
              <a:t>, working with some of our </a:t>
            </a:r>
            <a:endParaRPr lang="en-US" dirty="0"/>
          </a:p>
          <a:p>
            <a:r>
              <a:rPr lang="en-US" dirty="0"/>
              <a:t>volunteers with communication support needs. This work was widely commended and led to changes </a:t>
            </a:r>
            <a:endParaRPr lang="en-US" dirty="0"/>
          </a:p>
          <a:p>
            <a:r>
              <a:rPr lang="en-US" dirty="0"/>
              <a:t>being made to ensure Deaf and disabled people were given information in appropriate formats.</a:t>
            </a:r>
            <a:endParaRPr lang="en-US" dirty="0"/>
          </a:p>
          <a:p>
            <a:r>
              <a:rPr lang="en-US" dirty="0"/>
              <a:t> This year, we began working on a similar audit with Whipps Cross hospital. However, this has been </a:t>
            </a:r>
            <a:endParaRPr lang="en-US" dirty="0"/>
          </a:p>
          <a:p>
            <a:r>
              <a:rPr lang="en-US" dirty="0"/>
              <a:t>delayed due to the pandemic. We are fortunate that we have also been able to include students from </a:t>
            </a:r>
            <a:endParaRPr lang="en-US" dirty="0"/>
          </a:p>
          <a:p>
            <a:r>
              <a:rPr lang="en-US" dirty="0"/>
              <a:t>Queen Mary University London, who were interested in carrying out some of the work as part of their </a:t>
            </a:r>
            <a:endParaRPr lang="en-US" dirty="0"/>
          </a:p>
          <a:p>
            <a:r>
              <a:rPr lang="en-US" dirty="0"/>
              <a:t>final year of a BSc in Global Health studies. Students conducted a small online review, and we are </a:t>
            </a:r>
            <a:endParaRPr lang="en-US" dirty="0"/>
          </a:p>
          <a:p>
            <a:r>
              <a:rPr lang="en-US" dirty="0"/>
              <a:t>preparing to carry out a wider review this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9CA79-0A14-4FDF-A19A-5BA854B08FB3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board wish to re-appoint Reddy, Siddiqui LLP as their preferred auditors for this year.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9CA79-0A14-4FDF-A19A-5BA854B08FB3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9CA79-0A14-4FDF-A19A-5BA854B08FB3}" type="slidenum">
              <a:rPr lang="en-GB" altLang="en-US" smtClean="0"/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b="1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1C6FDA-543D-4DC2-AA43-EE2812C41D58}" type="slidenum">
              <a:rPr lang="en-GB" altLang="en-US">
                <a:latin typeface="Trebuchet MS" panose="020B0603020202020204" pitchFamily="34" charset="0"/>
              </a:rPr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19088"/>
            <a:ext cx="26035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ctrTitle"/>
          </p:nvPr>
        </p:nvSpPr>
        <p:spPr>
          <a:xfrm>
            <a:off x="614363" y="5321300"/>
            <a:ext cx="7691437" cy="579438"/>
          </a:xfrm>
        </p:spPr>
        <p:txBody>
          <a:bodyPr/>
          <a:lstStyle>
            <a:lvl1pPr>
              <a:defRPr smtClean="0">
                <a:solidFill>
                  <a:srgbClr val="E73E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484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5805488"/>
            <a:ext cx="7691437" cy="360362"/>
          </a:xfrm>
        </p:spPr>
        <p:txBody>
          <a:bodyPr/>
          <a:lstStyle>
            <a:lvl1pPr>
              <a:defRPr sz="2500" b="1" smtClean="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B7DB-5445-42A3-87DB-F907446C3E26}" type="datetime1">
              <a:rPr lang="en-GB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935D-5BDA-4536-AFC2-4C141367D12A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80D4-1671-42BE-B26D-C040C49BA27F}" type="datetime1">
              <a:rPr lang="en-GB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2BB1-5402-4B40-B27B-95603AEB4D84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wat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61" y="812333"/>
            <a:ext cx="7218000" cy="5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8333-5BBE-438D-8CF2-BC2A1E4170EF}" type="datetime1">
              <a:rPr lang="en-GB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6CC7-75D2-4F67-A641-2669D8C7A940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watc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775" y="898057"/>
            <a:ext cx="3883025" cy="724367"/>
          </a:xfrm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607" y="897148"/>
            <a:ext cx="3219449" cy="428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765299"/>
            <a:ext cx="3879850" cy="3600000"/>
          </a:xfrm>
        </p:spPr>
        <p:txBody>
          <a:bodyPr/>
          <a:lstStyle>
            <a:lvl1pPr>
              <a:lnSpc>
                <a:spcPts val="1800"/>
              </a:lnSpc>
              <a:defRPr sz="1600"/>
            </a:lvl1pPr>
            <a:lvl2pPr marL="161925" indent="-161925">
              <a:defRPr sz="1600"/>
            </a:lvl2pPr>
            <a:lvl3pPr marL="323850" indent="-161925">
              <a:defRPr sz="1600"/>
            </a:lvl3pPr>
            <a:lvl4pPr marL="485775" indent="-161925">
              <a:defRPr sz="1600"/>
            </a:lvl4pPr>
            <a:lvl5pPr marL="647700" indent="-16192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891B-A0C6-406F-9B1E-E6744E168692}" type="datetime1">
              <a:rPr lang="en-GB"/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5F1E-9733-4BCE-A9DE-0E7C87D2048C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B943-D576-4AF0-A96E-BE3BA6CE08F4}" type="datetime1">
              <a:rPr lang="en-GB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B915-331F-4B63-9F6D-52E266751252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118D-0E33-4443-812A-9F5235C57407}" type="datetime1">
              <a:rPr lang="en-GB"/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F04C-6599-4EC0-BC59-ED1C0B42B0AD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78B1-7146-404F-A5E4-E31CC9911AE0}" type="datetime1">
              <a:rPr lang="en-GB"/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13E6-A2E4-4636-8270-8E7203481B5C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CDA1-4B69-4B3E-8110-ED43F933C54E}" type="datetime1">
              <a:rPr lang="en-GB"/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5904-C2BB-4819-9A56-7E6C2D97E0C6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A736-1B7A-449D-A259-3CCE47B2D9EB}" type="datetime1">
              <a:rPr lang="en-GB"/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92CC-90B0-4B15-A2BF-EB63A49E74DF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5CA3-B54C-4611-B80A-AEAEFD847AD6}" type="datetime1">
              <a:rPr lang="en-GB"/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BF39-C9FA-4C6B-BBEA-297F0B47E12F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WL_PowerPoint_Template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808663"/>
            <a:ext cx="9445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74738" y="812800"/>
            <a:ext cx="72183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6325" y="1751013"/>
            <a:ext cx="7218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500" y="6340475"/>
            <a:ext cx="1511300" cy="225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845D3337-FC0D-4483-A655-40AB00B063E6}" type="datetime1">
              <a:rPr lang="en-GB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0475"/>
            <a:ext cx="2894013" cy="2254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noAutofit/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8438" y="6332538"/>
            <a:ext cx="1752600" cy="2254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noAutofit/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D2C7EF3-FB05-459B-9C55-F312CE0FCFB2}" type="slidenum">
              <a:rPr lang="en-GB" altLang="en-US"/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2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2"/>
          </a:solidFill>
          <a:latin typeface="Trebuchet MS" panose="020B060302020202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157480" indent="-15748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309880" indent="-1524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462280" indent="-1524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614680" indent="-1524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/>
          </p:cNvSpPr>
          <p:nvPr>
            <p:ph type="title"/>
          </p:nvPr>
        </p:nvSpPr>
        <p:spPr>
          <a:xfrm>
            <a:off x="1074738" y="1916113"/>
            <a:ext cx="7218362" cy="1728787"/>
          </a:xfrm>
        </p:spPr>
        <p:txBody>
          <a:bodyPr/>
          <a:lstStyle/>
          <a:p>
            <a:pPr algn="ctr" eaLnBrk="1" hangingPunct="1"/>
            <a:r>
              <a:rPr lang="en-GB" altLang="en-US" sz="4800"/>
              <a:t>Healthwatch Redbridge: Annual General Meeting</a:t>
            </a:r>
            <a:endParaRPr lang="en-GB" altLang="en-US" sz="4800"/>
          </a:p>
        </p:txBody>
      </p:sp>
      <p:sp>
        <p:nvSpPr>
          <p:cNvPr id="17411" name="Rectangle 10"/>
          <p:cNvSpPr>
            <a:spLocks noGrp="1"/>
          </p:cNvSpPr>
          <p:nvPr>
            <p:ph idx="1"/>
          </p:nvPr>
        </p:nvSpPr>
        <p:spPr>
          <a:xfrm>
            <a:off x="2987675" y="4244975"/>
            <a:ext cx="7218363" cy="549275"/>
          </a:xfrm>
        </p:spPr>
        <p:txBody>
          <a:bodyPr/>
          <a:lstStyle/>
          <a:p>
            <a:pPr eaLnBrk="1" hangingPunct="1"/>
            <a:r>
              <a:rPr lang="en-GB" altLang="en-US" sz="4000" b="1"/>
              <a:t>Welcome</a:t>
            </a:r>
            <a:endParaRPr lang="en-GB" altLang="en-US" sz="4000" b="1"/>
          </a:p>
        </p:txBody>
      </p:sp>
      <p:pic>
        <p:nvPicPr>
          <p:cNvPr id="17412" name="Picture 11" descr="image0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33375"/>
            <a:ext cx="4051300" cy="982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26325" t="15251" r="43083" b="5573"/>
          <a:stretch>
            <a:fillRect/>
          </a:stretch>
        </p:blipFill>
        <p:spPr>
          <a:xfrm>
            <a:off x="289975" y="339943"/>
            <a:ext cx="4243831" cy="6178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6925" t="16451" r="42483" b="6457"/>
          <a:stretch>
            <a:fillRect/>
          </a:stretch>
        </p:blipFill>
        <p:spPr>
          <a:xfrm>
            <a:off x="4427984" y="419238"/>
            <a:ext cx="4419066" cy="626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71538" y="1773238"/>
            <a:ext cx="7216775" cy="504825"/>
          </a:xfrm>
        </p:spPr>
        <p:txBody>
          <a:bodyPr/>
          <a:lstStyle/>
          <a:p>
            <a:pPr algn="ctr"/>
            <a:r>
              <a:rPr lang="en-GB" altLang="en-US" sz="4400"/>
              <a:t>CEO Report</a:t>
            </a:r>
            <a:endParaRPr lang="en-GB" alt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997200"/>
            <a:ext cx="7369175" cy="790575"/>
          </a:xfrm>
        </p:spPr>
        <p:txBody>
          <a:bodyPr/>
          <a:lstStyle/>
          <a:p>
            <a:pPr algn="ctr">
              <a:defRPr/>
            </a:pPr>
            <a:r>
              <a:rPr lang="en-GB" altLang="en-US" sz="3600" dirty="0"/>
              <a:t>Cathy Turland </a:t>
            </a:r>
            <a:endParaRPr lang="en-GB" altLang="en-US" sz="3600" dirty="0"/>
          </a:p>
          <a:p>
            <a:pPr algn="ctr">
              <a:defRPr/>
            </a:pPr>
            <a:r>
              <a:rPr lang="en-GB" altLang="en-US" sz="3600" dirty="0"/>
              <a:t>HWR Chief Executive Officer </a:t>
            </a:r>
            <a:endParaRPr lang="en-GB" altLang="en-US" sz="3600" dirty="0"/>
          </a:p>
          <a:p>
            <a:pPr marL="544195" algn="ctr">
              <a:spcAft>
                <a:spcPts val="1200"/>
              </a:spcAft>
              <a:buClr>
                <a:schemeClr val="bg2"/>
              </a:buClr>
              <a:defRPr/>
            </a:pPr>
            <a:endParaRPr lang="en-GB" sz="3600" dirty="0"/>
          </a:p>
          <a:p>
            <a:pPr marL="809625" indent="-265430" algn="ctr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Directors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561" y="1335539"/>
            <a:ext cx="7218363" cy="18054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Lorraine Silver – Chair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 Dedat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Athena Daniels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Emma Friddin – </a:t>
            </a:r>
            <a:r>
              <a:rPr lang="en-GB" sz="2800" i="1" dirty="0"/>
              <a:t>(co-opted member)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62818" y="3356992"/>
            <a:ext cx="4572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00" b="1" dirty="0">
                <a:solidFill>
                  <a:schemeClr val="bg2"/>
                </a:solidFill>
                <a:latin typeface="Trebuchet MS" panose="020B0603020202020204" pitchFamily="34" charset="0"/>
                <a:ea typeface="+mj-ea"/>
                <a:cs typeface="+mj-cs"/>
              </a:rPr>
              <a:t>Our Staff</a:t>
            </a:r>
            <a:endParaRPr lang="en-GB" sz="2900" b="1" dirty="0">
              <a:solidFill>
                <a:schemeClr val="bg2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1074198" y="3895601"/>
            <a:ext cx="7218363" cy="19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157480" indent="-15748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309880" indent="-15240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462280" indent="-152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614680" indent="-152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Cathy Turland – Chief Executive Officer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Miranda Peers – Volunteer Coordinator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Nat Cato – Information &amp; Media Officer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Dawn Hobson – Projects Officer </a:t>
            </a:r>
            <a:endParaRPr lang="en-GB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25450" y="476250"/>
            <a:ext cx="7218363" cy="503238"/>
          </a:xfrm>
        </p:spPr>
        <p:txBody>
          <a:bodyPr/>
          <a:lstStyle/>
          <a:p>
            <a:r>
              <a:rPr lang="en-GB" altLang="en-US" sz="3600" dirty="0"/>
              <a:t>HWR Annual Report 2020-21</a:t>
            </a:r>
            <a:endParaRPr lang="en-GB" alt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281676" y="1412776"/>
            <a:ext cx="39604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73E97"/>
                </a:solidFill>
              </a:rPr>
              <a:t>82 </a:t>
            </a:r>
            <a:r>
              <a:rPr lang="en-GB" sz="2400" dirty="0"/>
              <a:t>people met us in focus groups</a:t>
            </a:r>
            <a:endParaRPr lang="en-GB" sz="2400" dirty="0"/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en-GB" sz="200" dirty="0"/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73E97"/>
                </a:solidFill>
              </a:rPr>
              <a:t>870</a:t>
            </a:r>
            <a:r>
              <a:rPr lang="en-GB" sz="2400" dirty="0"/>
              <a:t> people engaged         </a:t>
            </a:r>
            <a:endParaRPr lang="en-GB" sz="2400" dirty="0"/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en-GB" sz="200" b="1" dirty="0">
              <a:solidFill>
                <a:srgbClr val="E73E97"/>
              </a:solidFill>
            </a:endParaRPr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73E97"/>
                </a:solidFill>
              </a:rPr>
              <a:t>25 </a:t>
            </a:r>
            <a:r>
              <a:rPr lang="en-GB" sz="2400" dirty="0"/>
              <a:t>regular volunteers (</a:t>
            </a:r>
            <a:r>
              <a:rPr lang="en-GB" sz="2400" b="1" dirty="0">
                <a:solidFill>
                  <a:srgbClr val="E73E97"/>
                </a:solidFill>
              </a:rPr>
              <a:t>743</a:t>
            </a:r>
            <a:r>
              <a:rPr lang="en-GB" sz="2400" dirty="0"/>
              <a:t> hours) </a:t>
            </a:r>
            <a:endParaRPr lang="en-GB" sz="2400" b="1" dirty="0">
              <a:solidFill>
                <a:srgbClr val="E73E97"/>
              </a:solidFill>
            </a:endParaRPr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en-GB" sz="200" b="1" dirty="0">
              <a:solidFill>
                <a:schemeClr val="bg2"/>
              </a:solidFill>
            </a:endParaRPr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2"/>
                </a:solidFill>
              </a:rPr>
              <a:t>6</a:t>
            </a:r>
            <a:r>
              <a:rPr lang="en-GB" sz="2400" dirty="0"/>
              <a:t> Reports published</a:t>
            </a:r>
            <a:endParaRPr lang="en-GB" sz="2400" dirty="0"/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en-GB" sz="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33400" indent="-358775" eaLnBrk="1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73E97"/>
                </a:solidFill>
              </a:rPr>
              <a:t>141</a:t>
            </a:r>
            <a:r>
              <a:rPr lang="en-GB" sz="2400" dirty="0"/>
              <a:t> information and signposting support requests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7475" t="15001" r="34250" b="12201"/>
          <a:stretch>
            <a:fillRect/>
          </a:stretch>
        </p:blipFill>
        <p:spPr>
          <a:xfrm>
            <a:off x="273470" y="1556792"/>
            <a:ext cx="5040560" cy="428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18362" cy="503237"/>
          </a:xfrm>
        </p:spPr>
        <p:txBody>
          <a:bodyPr/>
          <a:lstStyle/>
          <a:p>
            <a:r>
              <a:rPr lang="en-GB" altLang="en-US" sz="3600" dirty="0"/>
              <a:t>Work Plan priorities 2020/21</a:t>
            </a:r>
            <a:endParaRPr lang="en-GB" altLang="en-US" sz="3600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7091" y="1071694"/>
            <a:ext cx="7767357" cy="5786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COVID-19 projects:</a:t>
            </a:r>
            <a:endParaRPr lang="en-US" sz="24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Hospital Services - DNR Concerns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Care Homes – COVID concerns 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Phlebotomy services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Accessing GP services: </a:t>
            </a:r>
            <a:endParaRPr lang="en-US" sz="2000" dirty="0"/>
          </a:p>
          <a:p>
            <a:pPr marL="1435100" lvl="3" indent="-457200"/>
            <a:r>
              <a:rPr lang="en-US" sz="2000" dirty="0"/>
              <a:t>Appointments</a:t>
            </a:r>
            <a:endParaRPr lang="en-US" sz="2000" dirty="0"/>
          </a:p>
          <a:p>
            <a:pPr marL="1435100" lvl="3" indent="-457200"/>
            <a:r>
              <a:rPr lang="en-US" sz="2000" dirty="0"/>
              <a:t>website and online services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Covid-19 Survey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Vaccine Hesitancy 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Accessible Information Standards – Barts Health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Disabled People’s Covid Survey – across NEL</a:t>
            </a:r>
            <a:endParaRPr lang="en-GB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18362" cy="503237"/>
          </a:xfrm>
        </p:spPr>
        <p:txBody>
          <a:bodyPr/>
          <a:lstStyle/>
          <a:p>
            <a:r>
              <a:rPr lang="en-GB" altLang="en-US" sz="3600" dirty="0"/>
              <a:t>This year’s work 2021/22</a:t>
            </a:r>
            <a:endParaRPr lang="en-GB" altLang="en-US" sz="3600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7091" y="1071694"/>
            <a:ext cx="7767357" cy="5786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Projects:</a:t>
            </a:r>
            <a:endParaRPr lang="en-US" sz="24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Community Insights Project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Dentistry Project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Whipps Cross Redevelopment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Making Safeguarding Personal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Reviewing the effects of Long Covid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Accessible Information Standards – Barts Health (Pt 2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Maternity services – concerns from Afro Caribbean communities</a:t>
            </a:r>
            <a:endParaRPr lang="en-US" sz="2000" dirty="0"/>
          </a:p>
          <a:p>
            <a:pPr marL="9829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Roma Communities – barriers to accessing health and care services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982663" y="1773238"/>
            <a:ext cx="7218362" cy="503237"/>
          </a:xfrm>
        </p:spPr>
        <p:txBody>
          <a:bodyPr/>
          <a:lstStyle/>
          <a:p>
            <a:pPr algn="ctr"/>
            <a:r>
              <a:rPr lang="en-GB" altLang="en-US" sz="4800" dirty="0"/>
              <a:t>Audited Accounts for 2020-21</a:t>
            </a:r>
            <a:endParaRPr lang="en-GB" altLang="en-US" sz="48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411413" y="3860800"/>
            <a:ext cx="4503737" cy="598488"/>
          </a:xfrm>
        </p:spPr>
        <p:txBody>
          <a:bodyPr/>
          <a:lstStyle/>
          <a:p>
            <a:pPr algn="ctr"/>
            <a:r>
              <a:rPr lang="en-GB" altLang="en-US" sz="3600"/>
              <a:t>Mo Dedat </a:t>
            </a:r>
            <a:endParaRPr lang="en-GB" altLang="en-US" sz="3600"/>
          </a:p>
          <a:p>
            <a:pPr algn="ctr"/>
            <a:r>
              <a:rPr lang="en-GB" altLang="en-US" sz="3600"/>
              <a:t>HWR Director</a:t>
            </a:r>
            <a:endParaRPr lang="en-GB" altLang="en-US"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82663" y="1773238"/>
            <a:ext cx="7218362" cy="503237"/>
          </a:xfrm>
        </p:spPr>
        <p:txBody>
          <a:bodyPr/>
          <a:lstStyle/>
          <a:p>
            <a:pPr algn="ctr"/>
            <a:r>
              <a:rPr lang="en-GB" altLang="en-US" sz="4800"/>
              <a:t>Appointment of Auditors</a:t>
            </a:r>
            <a:endParaRPr lang="en-GB" altLang="en-US" sz="480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592388" y="3860800"/>
            <a:ext cx="3998912" cy="598488"/>
          </a:xfrm>
        </p:spPr>
        <p:txBody>
          <a:bodyPr/>
          <a:lstStyle/>
          <a:p>
            <a:pPr algn="ctr"/>
            <a:r>
              <a:rPr lang="en-GB" altLang="en-US" sz="3600" dirty="0"/>
              <a:t>Lorraine Silver</a:t>
            </a:r>
            <a:endParaRPr lang="en-GB" altLang="en-US" sz="3600" dirty="0"/>
          </a:p>
          <a:p>
            <a:pPr algn="ctr"/>
            <a:r>
              <a:rPr lang="en-GB" altLang="en-US" sz="3600" dirty="0"/>
              <a:t>HWR Chair</a:t>
            </a:r>
            <a:endParaRPr lang="en-GB" alt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82663" y="1052513"/>
            <a:ext cx="7218362" cy="504825"/>
          </a:xfrm>
        </p:spPr>
        <p:txBody>
          <a:bodyPr/>
          <a:lstStyle/>
          <a:p>
            <a:pPr algn="ctr"/>
            <a:r>
              <a:rPr lang="en-GB" altLang="en-US" sz="4800" dirty="0"/>
              <a:t>HWR Director:</a:t>
            </a:r>
            <a:br>
              <a:rPr lang="en-GB" altLang="en-US" sz="1200" dirty="0"/>
            </a:br>
            <a:br>
              <a:rPr lang="en-GB" altLang="en-US" sz="1800" dirty="0"/>
            </a:br>
            <a:r>
              <a:rPr lang="en-GB" altLang="en-US" sz="4800" dirty="0"/>
              <a:t>Appointment of eligible Directors</a:t>
            </a:r>
            <a:br>
              <a:rPr lang="en-GB" altLang="en-US" sz="4800" dirty="0"/>
            </a:br>
            <a:endParaRPr lang="en-GB" altLang="en-US" sz="2800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339975" y="4221163"/>
            <a:ext cx="4503738" cy="598487"/>
          </a:xfrm>
        </p:spPr>
        <p:txBody>
          <a:bodyPr/>
          <a:lstStyle/>
          <a:p>
            <a:pPr algn="ctr"/>
            <a:r>
              <a:rPr lang="en-GB" altLang="en-US" sz="3600"/>
              <a:t>Cathy Turland </a:t>
            </a:r>
            <a:endParaRPr lang="en-GB" altLang="en-US" sz="3600"/>
          </a:p>
          <a:p>
            <a:pPr algn="ctr"/>
            <a:r>
              <a:rPr lang="en-GB" altLang="en-US" sz="3600"/>
              <a:t>HWR CEO</a:t>
            </a:r>
            <a:endParaRPr lang="en-GB" altLang="en-US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01688" y="1444993"/>
            <a:ext cx="7218362" cy="504825"/>
          </a:xfrm>
        </p:spPr>
        <p:txBody>
          <a:bodyPr/>
          <a:lstStyle/>
          <a:p>
            <a:r>
              <a:rPr lang="en-GB" altLang="en-US" sz="3600" dirty="0"/>
              <a:t>Retiring by rotation:</a:t>
            </a:r>
            <a:endParaRPr lang="en-GB" altLang="en-US" sz="3600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619250" y="4198938"/>
            <a:ext cx="3794125" cy="647700"/>
          </a:xfrm>
        </p:spPr>
        <p:txBody>
          <a:bodyPr/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3200" dirty="0"/>
              <a:t>Emma Friddin</a:t>
            </a:r>
            <a:endParaRPr lang="en-GB" altLang="en-US" sz="3200" dirty="0"/>
          </a:p>
        </p:txBody>
      </p:sp>
      <p:sp>
        <p:nvSpPr>
          <p:cNvPr id="61444" name="Title 1"/>
          <p:cNvSpPr txBox="1"/>
          <p:nvPr/>
        </p:nvSpPr>
        <p:spPr bwMode="auto">
          <a:xfrm>
            <a:off x="801688" y="3411538"/>
            <a:ext cx="79470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157480" indent="-157480">
              <a:lnSpc>
                <a:spcPts val="18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309880" indent="-152400">
              <a:lnSpc>
                <a:spcPts val="18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462280" indent="-1524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614680" indent="-1524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10718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15290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9862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24434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3600" b="1">
                <a:solidFill>
                  <a:schemeClr val="bg2"/>
                </a:solidFill>
              </a:rPr>
              <a:t>Appointment of new Directors:</a:t>
            </a:r>
            <a:endParaRPr lang="en-GB" altLang="en-US" sz="3600" b="1">
              <a:solidFill>
                <a:schemeClr val="bg2"/>
              </a:solidFill>
            </a:endParaRPr>
          </a:p>
        </p:txBody>
      </p:sp>
      <p:sp>
        <p:nvSpPr>
          <p:cNvPr id="61445" name="Content Placeholder 2"/>
          <p:cNvSpPr txBox="1"/>
          <p:nvPr/>
        </p:nvSpPr>
        <p:spPr bwMode="auto">
          <a:xfrm>
            <a:off x="1629368" y="2120413"/>
            <a:ext cx="7218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157480" indent="-157480">
              <a:lnSpc>
                <a:spcPts val="18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309880" indent="-152400">
              <a:lnSpc>
                <a:spcPts val="18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462280" indent="-1524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614680" indent="-1524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10718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15290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9862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2443480" indent="-152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3200" dirty="0"/>
              <a:t>Mo Dedat</a:t>
            </a:r>
            <a:endParaRPr lang="en-GB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00100" y="1125538"/>
            <a:ext cx="7704138" cy="504825"/>
          </a:xfrm>
        </p:spPr>
        <p:txBody>
          <a:bodyPr/>
          <a:lstStyle/>
          <a:p>
            <a:r>
              <a:rPr lang="en-GB" altLang="en-US" sz="4000"/>
              <a:t>Lorraine Silver</a:t>
            </a:r>
            <a:br>
              <a:rPr lang="en-GB" altLang="en-US" sz="4000"/>
            </a:br>
            <a:r>
              <a:rPr lang="en-GB" altLang="en-US" sz="4000"/>
              <a:t>Chair - Healthwatch Redbridge</a:t>
            </a:r>
            <a:br>
              <a:rPr lang="en-GB" altLang="en-US" sz="4000"/>
            </a:br>
            <a:endParaRPr lang="en-GB" altLang="en-US" sz="40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42988" y="3500438"/>
            <a:ext cx="7218362" cy="865187"/>
          </a:xfrm>
        </p:spPr>
        <p:txBody>
          <a:bodyPr/>
          <a:lstStyle/>
          <a:p>
            <a:pPr algn="ctr"/>
            <a:r>
              <a:rPr lang="en-GB" altLang="en-US" sz="4000" dirty="0"/>
              <a:t>Welcome</a:t>
            </a:r>
            <a:endParaRPr lang="en-GB" alt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982663" y="1773238"/>
            <a:ext cx="7218362" cy="503237"/>
          </a:xfrm>
        </p:spPr>
        <p:txBody>
          <a:bodyPr/>
          <a:lstStyle/>
          <a:p>
            <a:pPr algn="ctr"/>
            <a:r>
              <a:rPr lang="en-GB" altLang="en-US" sz="4800"/>
              <a:t>Any other business</a:t>
            </a:r>
            <a:endParaRPr lang="en-GB" altLang="en-US" sz="480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592388" y="3860800"/>
            <a:ext cx="3635375" cy="598488"/>
          </a:xfrm>
        </p:spPr>
        <p:txBody>
          <a:bodyPr/>
          <a:lstStyle/>
          <a:p>
            <a:pPr algn="ctr"/>
            <a:r>
              <a:rPr lang="en-GB" altLang="en-US" sz="3600" dirty="0"/>
              <a:t>Lorraine Silver</a:t>
            </a:r>
            <a:endParaRPr lang="en-GB" altLang="en-US" sz="3600" dirty="0"/>
          </a:p>
          <a:p>
            <a:pPr algn="ctr"/>
            <a:r>
              <a:rPr lang="en-GB" altLang="en-US" sz="3600" dirty="0"/>
              <a:t>HWR Chair</a:t>
            </a:r>
            <a:endParaRPr lang="en-GB" alt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00100" y="1773238"/>
            <a:ext cx="7704138" cy="1439862"/>
          </a:xfrm>
        </p:spPr>
        <p:txBody>
          <a:bodyPr/>
          <a:lstStyle/>
          <a:p>
            <a:pPr algn="ctr"/>
            <a:r>
              <a:rPr lang="en-GB" altLang="en-US" sz="4800"/>
              <a:t>Closing remarks</a:t>
            </a:r>
            <a:endParaRPr lang="en-GB" altLang="en-US" sz="4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042988" y="3357563"/>
            <a:ext cx="7218362" cy="863600"/>
          </a:xfrm>
        </p:spPr>
        <p:txBody>
          <a:bodyPr/>
          <a:lstStyle/>
          <a:p>
            <a:pPr algn="ctr"/>
            <a:r>
              <a:rPr lang="en-GB" altLang="en-US" sz="3600" dirty="0"/>
              <a:t>Lorraine Silver</a:t>
            </a:r>
            <a:br>
              <a:rPr lang="en-GB" altLang="en-US" sz="3600" dirty="0"/>
            </a:br>
            <a:r>
              <a:rPr lang="en-GB" altLang="en-US" sz="3600" dirty="0"/>
              <a:t>HWR Chair</a:t>
            </a:r>
            <a:endParaRPr lang="en-GB" alt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11188" y="1568450"/>
            <a:ext cx="7489825" cy="1019175"/>
          </a:xfrm>
        </p:spPr>
        <p:txBody>
          <a:bodyPr/>
          <a:lstStyle/>
          <a:p>
            <a:pPr algn="ctr"/>
            <a:r>
              <a:rPr lang="en-GB" altLang="en-US" sz="6600">
                <a:solidFill>
                  <a:srgbClr val="E73E97"/>
                </a:solidFill>
              </a:rPr>
              <a:t>Thank You</a:t>
            </a:r>
            <a:br>
              <a:rPr lang="en-GB" altLang="en-US" sz="6600">
                <a:solidFill>
                  <a:srgbClr val="E73E97"/>
                </a:solidFill>
              </a:rPr>
            </a:br>
            <a:endParaRPr lang="en-GB" altLang="en-US" sz="6600" b="0">
              <a:solidFill>
                <a:srgbClr val="E73E9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66975" y="3181350"/>
          <a:ext cx="4471988" cy="3024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9519"/>
                <a:gridCol w="3502469"/>
              </a:tblGrid>
              <a:tr h="97554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altLang="en-US" sz="18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en-US" sz="1800" u="sng" dirty="0">
                          <a:solidFill>
                            <a:schemeClr val="tx1"/>
                          </a:solidFill>
                        </a:rPr>
                        <a:t>info@healthwatchredbridge.co.uk</a:t>
                      </a:r>
                      <a:endParaRPr lang="en-GB" altLang="en-US" sz="18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/>
                    </a:p>
                  </a:txBody>
                  <a:tcPr marL="91436" marR="91436" marT="45718" marB="45718" anchor="ctr"/>
                </a:tc>
              </a:tr>
              <a:tr h="68288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en-US" sz="1800" dirty="0"/>
                        <a:t>020 8553 1236</a:t>
                      </a:r>
                      <a:endParaRPr lang="en-GB" altLang="en-US" sz="1800" dirty="0"/>
                    </a:p>
                    <a:p>
                      <a:endParaRPr lang="en-GB" sz="1800" dirty="0"/>
                    </a:p>
                  </a:txBody>
                  <a:tcPr marL="91436" marR="91436" marT="45718" marB="45718" anchor="ctr"/>
                </a:tc>
              </a:tr>
              <a:tr h="68288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en-US" sz="1800" dirty="0"/>
                        <a:t>@HWRedbridge</a:t>
                      </a:r>
                      <a:endParaRPr lang="en-GB" altLang="en-US" sz="1800" dirty="0"/>
                    </a:p>
                    <a:p>
                      <a:endParaRPr lang="en-GB" sz="1800" dirty="0"/>
                    </a:p>
                  </a:txBody>
                  <a:tcPr marL="91436" marR="91436" marT="45718" marB="45718" anchor="ctr"/>
                </a:tc>
              </a:tr>
              <a:tr h="68288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en-US" sz="1800" dirty="0"/>
                        <a:t>Healthwatch Redbridge</a:t>
                      </a:r>
                      <a:endParaRPr lang="en-GB" altLang="en-US" sz="1800" dirty="0"/>
                    </a:p>
                    <a:p>
                      <a:endParaRPr lang="en-GB" sz="1800" dirty="0"/>
                    </a:p>
                  </a:txBody>
                  <a:tcPr marL="91436" marR="91436" marT="45718" marB="45718" anchor="ctr"/>
                </a:tc>
              </a:tr>
            </a:tbl>
          </a:graphicData>
        </a:graphic>
      </p:graphicFrame>
      <p:pic>
        <p:nvPicPr>
          <p:cNvPr id="6453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725988"/>
            <a:ext cx="608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73688"/>
            <a:ext cx="60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459163"/>
            <a:ext cx="615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079875"/>
            <a:ext cx="623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Quick</a:t>
            </a:r>
            <a:r>
              <a:rPr lang="en-GB" dirty="0"/>
              <a:t> </a:t>
            </a:r>
            <a:r>
              <a:rPr lang="en-GB" sz="3600" dirty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751013"/>
            <a:ext cx="7528123" cy="3600450"/>
          </a:xfrm>
        </p:spPr>
        <p:txBody>
          <a:bodyPr/>
          <a:lstStyle/>
          <a:p>
            <a:r>
              <a:rPr lang="en-GB" sz="2800" dirty="0"/>
              <a:t>We would be grateful if you would:</a:t>
            </a:r>
            <a:endParaRPr lang="en-GB" sz="2800" dirty="0"/>
          </a:p>
          <a:p>
            <a:endParaRPr lang="en-GB" dirty="0"/>
          </a:p>
          <a:p>
            <a:pPr marL="806450" indent="-342900">
              <a:buFont typeface="+mj-lt"/>
              <a:buAutoNum type="arabicPeriod"/>
            </a:pPr>
            <a:r>
              <a:rPr lang="en-GB" sz="2400" dirty="0"/>
              <a:t>Place yourself on mute </a:t>
            </a:r>
            <a:endParaRPr lang="en-GB" sz="2400" dirty="0"/>
          </a:p>
          <a:p>
            <a:pPr marL="806450" indent="-342900">
              <a:buFont typeface="+mj-lt"/>
              <a:buAutoNum type="arabicPeriod"/>
            </a:pPr>
            <a:endParaRPr lang="en-GB" sz="2400" dirty="0"/>
          </a:p>
          <a:p>
            <a:pPr marL="806450" indent="-342900">
              <a:buFont typeface="+mj-lt"/>
              <a:buAutoNum type="arabicPeriod"/>
            </a:pPr>
            <a:r>
              <a:rPr lang="en-GB" sz="2400" dirty="0"/>
              <a:t>Please raise your hand or use the chat box if you have a question</a:t>
            </a:r>
            <a:endParaRPr lang="en-GB" sz="2400" dirty="0"/>
          </a:p>
          <a:p>
            <a:pPr marL="806450" indent="-342900">
              <a:buFont typeface="+mj-lt"/>
              <a:buAutoNum type="arabicPeriod"/>
            </a:pPr>
            <a:endParaRPr lang="en-GB" sz="2400" dirty="0"/>
          </a:p>
          <a:p>
            <a:r>
              <a:rPr lang="en-GB" sz="2400" dirty="0"/>
              <a:t>If the connection drops out, please allow five minutes for us to re-join.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This meeting is being video recorded and will be made available on our website.</a:t>
            </a:r>
            <a:endParaRPr lang="en-GB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3238" y="404664"/>
            <a:ext cx="3281362" cy="503238"/>
          </a:xfrm>
        </p:spPr>
        <p:txBody>
          <a:bodyPr/>
          <a:lstStyle/>
          <a:p>
            <a:pPr algn="ctr"/>
            <a:r>
              <a:rPr lang="en-GB" altLang="en-US" dirty="0"/>
              <a:t>Agenda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738" y="1052513"/>
            <a:ext cx="7218362" cy="3600450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4.45pm Welcome &amp; Housekeeping (5mins) </a:t>
            </a:r>
            <a:endParaRPr lang="en-GB" sz="1800" dirty="0"/>
          </a:p>
          <a:p>
            <a:pPr marL="523875"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4.50pm Highlighting Heroes – presentations (15mins)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5.05pm Minutes of last meeting – December 2019 (5mins)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5.10pm Chief Executives Report (10mins)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5.20pm Audited Accounts (10mins) 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	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5.30pm Appointment of the Auditors (5mins) 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5.35pm Appointment of Directors (10mins)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 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5.45pm Any Other Business (10mins) 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5.55pm Chairs closing remarks (5mins)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6.00pm Close</a:t>
            </a:r>
            <a:endParaRPr lang="en-GB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761489" y="1125424"/>
            <a:ext cx="5706194" cy="503237"/>
          </a:xfrm>
        </p:spPr>
        <p:txBody>
          <a:bodyPr/>
          <a:lstStyle/>
          <a:p>
            <a:pPr algn="ctr"/>
            <a:r>
              <a:rPr lang="en-GB" altLang="en-US" sz="4000" dirty="0"/>
              <a:t>Highlighting Heroes</a:t>
            </a:r>
            <a:endParaRPr lang="en-GB" altLang="en-US" sz="4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0" y="2323336"/>
            <a:ext cx="4032448" cy="598488"/>
          </a:xfrm>
        </p:spPr>
        <p:txBody>
          <a:bodyPr/>
          <a:lstStyle/>
          <a:p>
            <a:pPr algn="ctr"/>
            <a:r>
              <a:rPr lang="en-GB" altLang="en-US" sz="3200" dirty="0"/>
              <a:t>Recognising those who have gone above and beyond during the pandemic</a:t>
            </a:r>
            <a:endParaRPr lang="en-GB" alt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37807" y="4824865"/>
            <a:ext cx="5706194" cy="2033135"/>
            <a:chOff x="3866077" y="4824865"/>
            <a:chExt cx="5277923" cy="20331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/>
            <a:srcRect l="59784" t="71000" r="11413" b="2072"/>
            <a:stretch>
              <a:fillRect/>
            </a:stretch>
          </p:blipFill>
          <p:spPr>
            <a:xfrm>
              <a:off x="5277924" y="4824865"/>
              <a:ext cx="3866076" cy="203313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866077" y="4824865"/>
              <a:ext cx="3658251" cy="19165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038" t="13601" r="35038" b="10801"/>
          <a:stretch>
            <a:fillRect/>
          </a:stretch>
        </p:blipFill>
        <p:spPr>
          <a:xfrm rot="20717677">
            <a:off x="385992" y="934211"/>
            <a:ext cx="3641558" cy="517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6" y="2341129"/>
            <a:ext cx="1800000" cy="18000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866077" y="4824865"/>
            <a:ext cx="5277923" cy="2033135"/>
            <a:chOff x="3866077" y="4824865"/>
            <a:chExt cx="5277923" cy="20331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/>
            <a:srcRect l="59784" t="71000" r="11413" b="2072"/>
            <a:stretch>
              <a:fillRect/>
            </a:stretch>
          </p:blipFill>
          <p:spPr>
            <a:xfrm>
              <a:off x="5277924" y="4824865"/>
              <a:ext cx="3866076" cy="203313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866077" y="4824865"/>
              <a:ext cx="3658251" cy="19165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293" t="26200" r="49212" b="22861"/>
          <a:stretch>
            <a:fillRect/>
          </a:stretch>
        </p:blipFill>
        <p:spPr>
          <a:xfrm>
            <a:off x="7043685" y="659325"/>
            <a:ext cx="1800000" cy="210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588" t="26201" r="48425" b="20600"/>
          <a:stretch>
            <a:fillRect/>
          </a:stretch>
        </p:blipFill>
        <p:spPr>
          <a:xfrm>
            <a:off x="5188878" y="353823"/>
            <a:ext cx="1800000" cy="2072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9288" t="16401" r="47637" b="31313"/>
          <a:stretch>
            <a:fillRect/>
          </a:stretch>
        </p:blipFill>
        <p:spPr>
          <a:xfrm>
            <a:off x="700819" y="4215378"/>
            <a:ext cx="2215195" cy="1969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25155" t="25801" r="48323" b="22190"/>
          <a:stretch>
            <a:fillRect/>
          </a:stretch>
        </p:blipFill>
        <p:spPr>
          <a:xfrm>
            <a:off x="7151230" y="2872034"/>
            <a:ext cx="1800000" cy="1985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2868" t="13964" r="50000" b="32254"/>
          <a:stretch>
            <a:fillRect/>
          </a:stretch>
        </p:blipFill>
        <p:spPr>
          <a:xfrm>
            <a:off x="5367774" y="3905098"/>
            <a:ext cx="1800000" cy="200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2839" t="22862" r="50000" b="22861"/>
          <a:stretch>
            <a:fillRect/>
          </a:stretch>
        </p:blipFill>
        <p:spPr>
          <a:xfrm>
            <a:off x="2634714" y="848684"/>
            <a:ext cx="1800000" cy="2023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23628" t="22862" r="46849" b="22861"/>
          <a:stretch>
            <a:fillRect/>
          </a:stretch>
        </p:blipFill>
        <p:spPr>
          <a:xfrm>
            <a:off x="3375812" y="4269442"/>
            <a:ext cx="1937124" cy="20033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24800" t="20049" r="48312" b="25352"/>
          <a:stretch>
            <a:fillRect/>
          </a:stretch>
        </p:blipFill>
        <p:spPr>
          <a:xfrm>
            <a:off x="700819" y="1270354"/>
            <a:ext cx="1971281" cy="2251696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3323232" y="2823828"/>
            <a:ext cx="3454523" cy="504000"/>
          </a:xfrm>
        </p:spPr>
        <p:txBody>
          <a:bodyPr/>
          <a:lstStyle/>
          <a:p>
            <a:pPr algn="ctr"/>
            <a:r>
              <a:rPr lang="en-GB" sz="2400" dirty="0"/>
              <a:t> 14 nominations have been included in our special newsletter</a:t>
            </a:r>
            <a:endParaRPr lang="en-GB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/>
          <a:srcRect l="35038" t="13601" r="35038" b="10801"/>
          <a:stretch>
            <a:fillRect/>
          </a:stretch>
        </p:blipFill>
        <p:spPr>
          <a:xfrm rot="20717677">
            <a:off x="2599150" y="238714"/>
            <a:ext cx="4402742" cy="625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itle 1"/>
          <p:cNvSpPr txBox="1"/>
          <p:nvPr/>
        </p:nvSpPr>
        <p:spPr bwMode="auto">
          <a:xfrm>
            <a:off x="700819" y="484101"/>
            <a:ext cx="7218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bg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/>
              <a:t>Some of our Nominees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82663" y="1773238"/>
            <a:ext cx="7218362" cy="503237"/>
          </a:xfrm>
        </p:spPr>
        <p:txBody>
          <a:bodyPr/>
          <a:lstStyle/>
          <a:p>
            <a:pPr algn="ctr"/>
            <a:r>
              <a:rPr lang="en-GB" altLang="en-US" sz="4800" dirty="0"/>
              <a:t>Minutes of last meeting – </a:t>
            </a:r>
            <a:r>
              <a:rPr lang="en-GB" altLang="en-US" sz="4400" b="0" dirty="0"/>
              <a:t>12 December 2019</a:t>
            </a:r>
            <a:endParaRPr lang="en-GB" altLang="en-US" sz="4400" b="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79613" y="3789363"/>
            <a:ext cx="4968875" cy="598487"/>
          </a:xfrm>
        </p:spPr>
        <p:txBody>
          <a:bodyPr/>
          <a:lstStyle/>
          <a:p>
            <a:pPr algn="ctr"/>
            <a:r>
              <a:rPr lang="en-GB" altLang="en-US" sz="3600" dirty="0"/>
              <a:t>Lorraine Silver</a:t>
            </a:r>
            <a:endParaRPr lang="en-GB" altLang="en-US" sz="3600" dirty="0"/>
          </a:p>
          <a:p>
            <a:pPr algn="ctr"/>
            <a:r>
              <a:rPr lang="en-GB" altLang="en-US" sz="3600" dirty="0"/>
              <a:t>HWR Chair</a:t>
            </a:r>
            <a:endParaRPr lang="en-GB" alt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7578" t="14193" r="42336" b="5489"/>
          <a:stretch>
            <a:fillRect/>
          </a:stretch>
        </p:blipFill>
        <p:spPr>
          <a:xfrm>
            <a:off x="522732" y="548680"/>
            <a:ext cx="4123781" cy="619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434" t="14712" r="42974" b="6645"/>
          <a:stretch>
            <a:fillRect/>
          </a:stretch>
        </p:blipFill>
        <p:spPr>
          <a:xfrm>
            <a:off x="4499992" y="405360"/>
            <a:ext cx="4331915" cy="626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7071" t="14335" r="42336" b="5899"/>
          <a:stretch>
            <a:fillRect/>
          </a:stretch>
        </p:blipFill>
        <p:spPr>
          <a:xfrm>
            <a:off x="379589" y="333352"/>
            <a:ext cx="4271007" cy="62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6925" t="13955" r="42483" b="6280"/>
          <a:stretch>
            <a:fillRect/>
          </a:stretch>
        </p:blipFill>
        <p:spPr>
          <a:xfrm>
            <a:off x="4650596" y="333352"/>
            <a:ext cx="4271007" cy="6336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WL_PowerPoint">
  <a:themeElements>
    <a:clrScheme name="Healthwatch_Local_v6 1">
      <a:dk1>
        <a:srgbClr val="000000"/>
      </a:dk1>
      <a:lt1>
        <a:srgbClr val="FFFFFF"/>
      </a:lt1>
      <a:dk2>
        <a:srgbClr val="004F6B"/>
      </a:dk2>
      <a:lt2>
        <a:srgbClr val="E73E97"/>
      </a:lt2>
      <a:accent1>
        <a:srgbClr val="84BD00"/>
      </a:accent1>
      <a:accent2>
        <a:srgbClr val="00857C"/>
      </a:accent2>
      <a:accent3>
        <a:srgbClr val="FFFFFF"/>
      </a:accent3>
      <a:accent4>
        <a:srgbClr val="000000"/>
      </a:accent4>
      <a:accent5>
        <a:srgbClr val="C2DBAA"/>
      </a:accent5>
      <a:accent6>
        <a:srgbClr val="007870"/>
      </a:accent6>
      <a:hlink>
        <a:srgbClr val="A00054"/>
      </a:hlink>
      <a:folHlink>
        <a:srgbClr val="0080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Healthwatch_Local_v6 1">
        <a:dk1>
          <a:srgbClr val="000000"/>
        </a:dk1>
        <a:lt1>
          <a:srgbClr val="FFFFFF"/>
        </a:lt1>
        <a:dk2>
          <a:srgbClr val="004F6B"/>
        </a:dk2>
        <a:lt2>
          <a:srgbClr val="E73E97"/>
        </a:lt2>
        <a:accent1>
          <a:srgbClr val="84BD00"/>
        </a:accent1>
        <a:accent2>
          <a:srgbClr val="00857C"/>
        </a:accent2>
        <a:accent3>
          <a:srgbClr val="FFFFFF"/>
        </a:accent3>
        <a:accent4>
          <a:srgbClr val="000000"/>
        </a:accent4>
        <a:accent5>
          <a:srgbClr val="C2DBAA"/>
        </a:accent5>
        <a:accent6>
          <a:srgbClr val="007870"/>
        </a:accent6>
        <a:hlink>
          <a:srgbClr val="A00054"/>
        </a:hlink>
        <a:folHlink>
          <a:srgbClr val="008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HWL_PowerPoint</Template>
  <TotalTime>0</TotalTime>
  <Words>2567</Words>
  <Application>WPS Presentation</Application>
  <PresentationFormat>On-screen Show (4:3)</PresentationFormat>
  <Paragraphs>161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Trebuchet MS</vt:lpstr>
      <vt:lpstr>Microsoft YaHei</vt:lpstr>
      <vt:lpstr>Arial Unicode MS</vt:lpstr>
      <vt:lpstr>Calibri</vt:lpstr>
      <vt:lpstr>HWL_PowerPoint</vt:lpstr>
      <vt:lpstr>Healthwatch Redbridge: Annual General Meeting</vt:lpstr>
      <vt:lpstr>Lorraine Silver Chair - Healthwatch Redbridge </vt:lpstr>
      <vt:lpstr>Quick Housekeeping</vt:lpstr>
      <vt:lpstr>Agenda</vt:lpstr>
      <vt:lpstr>Highlighting Heroes</vt:lpstr>
      <vt:lpstr> 14 nominations have been included in our special newsletter</vt:lpstr>
      <vt:lpstr>Minutes of last meeting – 12 December 2019</vt:lpstr>
      <vt:lpstr>PowerPoint 演示文稿</vt:lpstr>
      <vt:lpstr>PowerPoint 演示文稿</vt:lpstr>
      <vt:lpstr>PowerPoint 演示文稿</vt:lpstr>
      <vt:lpstr>CEO Report</vt:lpstr>
      <vt:lpstr>Our Directors</vt:lpstr>
      <vt:lpstr>HWR Annual Report 2020-21</vt:lpstr>
      <vt:lpstr>Work Plan priorities 2020/21</vt:lpstr>
      <vt:lpstr>This year’s work 2021/22</vt:lpstr>
      <vt:lpstr>Audited Accounts for 2020-21</vt:lpstr>
      <vt:lpstr>Appointment of Auditors</vt:lpstr>
      <vt:lpstr>HWR Director:  Appointment of eligible Directors </vt:lpstr>
      <vt:lpstr>Retiring by rotation:</vt:lpstr>
      <vt:lpstr>Any other business</vt:lpstr>
      <vt:lpstr>Closing remarks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&amp; View</dc:title>
  <dc:creator>Amanda Preston-Flack, C4E</dc:creator>
  <cp:lastModifiedBy>Cato</cp:lastModifiedBy>
  <cp:revision>294</cp:revision>
  <dcterms:created xsi:type="dcterms:W3CDTF">2014-01-02T12:46:00Z</dcterms:created>
  <dcterms:modified xsi:type="dcterms:W3CDTF">2021-11-11T12:07:04Z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41A31B72DD0348D689C905997EDF7796</vt:lpwstr>
  </property>
  <property fmtid="{D5CDD505-2E9C-101B-9397-08002B2CF9AE}" pid="3" name="KSOProductBuildVer">
    <vt:lpwstr>2057-11.2.0.10351</vt:lpwstr>
  </property>
</Properties>
</file>