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strument Sans Semi Bold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Instrument Sans Medium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46" d="100"/>
          <a:sy n="46" d="100"/>
        </p:scale>
        <p:origin x="-603" y="-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143607"/>
            <a:ext cx="541091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Togetherness Café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84298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Final Impact Report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4450794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Submitted by Shahid Mahmood, Blossom Group ASA CICFunded by Healthwatch Redbridge | Award: £2,000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8577"/>
            <a:ext cx="10739318" cy="124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750"/>
              </a:lnSpc>
              <a:buNone/>
            </a:pPr>
            <a:r>
              <a:rPr lang="en-US" sz="7800" dirty="0">
                <a:solidFill>
                  <a:srgbClr val="0540AD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Journey Continues</a:t>
            </a:r>
            <a:endParaRPr lang="en-US" sz="7800" dirty="0"/>
          </a:p>
        </p:txBody>
      </p:sp>
      <p:sp>
        <p:nvSpPr>
          <p:cNvPr id="3" name="Text 1"/>
          <p:cNvSpPr/>
          <p:nvPr/>
        </p:nvSpPr>
        <p:spPr>
          <a:xfrm>
            <a:off x="793790" y="2635806"/>
            <a:ext cx="13042821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Togetherness Café proved that when you create culturally safe spaces, listen authentically, and respond with practical support, transformation happens. This isn't the end—it's the beginning.</a:t>
            </a:r>
            <a:endParaRPr lang="en-US" sz="1950" dirty="0"/>
          </a:p>
        </p:txBody>
      </p:sp>
      <p:sp>
        <p:nvSpPr>
          <p:cNvPr id="4" name="Shape 2"/>
          <p:cNvSpPr/>
          <p:nvPr/>
        </p:nvSpPr>
        <p:spPr>
          <a:xfrm>
            <a:off x="793790" y="3652957"/>
            <a:ext cx="4215289" cy="1824276"/>
          </a:xfrm>
          <a:prstGeom prst="roundRect">
            <a:avLst>
              <a:gd name="adj" fmla="val 9792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15008" y="387417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100% of Participants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015008" y="4303395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Asked us to continue the Café beyond the initial 10 weeks—a testament to urgent, unmet need.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5207437" y="3652957"/>
            <a:ext cx="4215408" cy="1824276"/>
          </a:xfrm>
          <a:prstGeom prst="roundRect">
            <a:avLst>
              <a:gd name="adj" fmla="val 9792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28655" y="3874175"/>
            <a:ext cx="281047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Advisory Board Forming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5428655" y="4303395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Community members are now co-designing the future of this work as equal partners, not recipients.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9621203" y="3652957"/>
            <a:ext cx="4215289" cy="1824276"/>
          </a:xfrm>
          <a:prstGeom prst="roundRect">
            <a:avLst>
              <a:gd name="adj" fmla="val 9792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42421" y="3874175"/>
            <a:ext cx="282332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Sustained Impact Vision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9842421" y="4303395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We're seeking ongoing funding to embed this model permanently in Redbridge's health ecosystem.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93790" y="5799623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793790" y="605516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Thank you to Healthwatch Redbridge</a:t>
            </a: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for trusting us to deliver this vital work. Together, we've demonstrated that meaningful community engagement, rooted in lived experience and cultural competence, can transform health inequalities into health equity.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691348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 more information, contact Shahid Mahmood, Blossom Group ASA CIC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82804"/>
            <a:ext cx="1141964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Executive Summary: Delivering on Every Promise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579132"/>
            <a:ext cx="4926568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Over 10 weeks, The Togetherness Café created a culturally competent safe space for seldom-heard South Asian, African, and Afro-Caribbean communities in Redbridge. We didn't just meet our objectives—we exceeded them, uncovering entrenched health inequalities whilst providing practical support communities urgently needed.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4980503"/>
            <a:ext cx="492656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This project reached further and deeper than anticipated, empowering marginalised voices to navigate health systems, identifying systemic barriers through lived experience, and developing actionable recommendations for service transformation.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6212086" y="2623780"/>
            <a:ext cx="3716774" cy="1540312"/>
          </a:xfrm>
          <a:prstGeom prst="roundRect">
            <a:avLst>
              <a:gd name="adj" fmla="val 11597"/>
            </a:avLst>
          </a:prstGeom>
          <a:solidFill>
            <a:srgbClr val="CEE6FD"/>
          </a:solidFill>
          <a:ln/>
        </p:spPr>
      </p:sp>
      <p:sp>
        <p:nvSpPr>
          <p:cNvPr id="6" name="Text 4"/>
          <p:cNvSpPr/>
          <p:nvPr/>
        </p:nvSpPr>
        <p:spPr>
          <a:xfrm>
            <a:off x="6410444" y="282213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200+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6410444" y="3330654"/>
            <a:ext cx="332005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Community members engaged across 10 sessions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10127218" y="2623780"/>
            <a:ext cx="3716893" cy="1540312"/>
          </a:xfrm>
          <a:prstGeom prst="roundRect">
            <a:avLst>
              <a:gd name="adj" fmla="val 11597"/>
            </a:avLst>
          </a:prstGeom>
          <a:solidFill>
            <a:srgbClr val="CEE6FD"/>
          </a:solidFill>
          <a:ln/>
        </p:spPr>
      </p:sp>
      <p:sp>
        <p:nvSpPr>
          <p:cNvPr id="9" name="Text 7"/>
          <p:cNvSpPr/>
          <p:nvPr/>
        </p:nvSpPr>
        <p:spPr>
          <a:xfrm>
            <a:off x="10325576" y="282213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38+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10325576" y="3330654"/>
            <a:ext cx="332017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Individuals supported through 1:1 advice sessions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6212086" y="4362450"/>
            <a:ext cx="7632025" cy="1222772"/>
          </a:xfrm>
          <a:prstGeom prst="roundRect">
            <a:avLst>
              <a:gd name="adj" fmla="val 14608"/>
            </a:avLst>
          </a:prstGeom>
          <a:solidFill>
            <a:srgbClr val="CEE6FD"/>
          </a:solidFill>
          <a:ln/>
        </p:spPr>
      </p:sp>
      <p:sp>
        <p:nvSpPr>
          <p:cNvPr id="12" name="Text 10"/>
          <p:cNvSpPr/>
          <p:nvPr/>
        </p:nvSpPr>
        <p:spPr>
          <a:xfrm>
            <a:off x="6410444" y="456080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100%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6410444" y="5069324"/>
            <a:ext cx="7235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Participants asked us to continue beyond 10 weeks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9967"/>
            <a:ext cx="1267479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Objective 1: Empowering Navigation of Health Systems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1706880"/>
            <a:ext cx="6422231" cy="2141815"/>
          </a:xfrm>
          <a:prstGeom prst="roundRect">
            <a:avLst>
              <a:gd name="adj" fmla="val 5123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0930" y="1706880"/>
            <a:ext cx="91440" cy="2141815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5" name="Text 3"/>
          <p:cNvSpPr/>
          <p:nvPr/>
        </p:nvSpPr>
        <p:spPr>
          <a:xfrm>
            <a:off x="1083588" y="192809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What We Promised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083588" y="2357318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Help participants gain confidence navigating health services and access practical support to overcome systemic barriers.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414379" y="1706880"/>
            <a:ext cx="6422231" cy="2141815"/>
          </a:xfrm>
          <a:prstGeom prst="roundRect">
            <a:avLst>
              <a:gd name="adj" fmla="val 5123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91519" y="1706880"/>
            <a:ext cx="91440" cy="2141815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9" name="Text 7"/>
          <p:cNvSpPr/>
          <p:nvPr/>
        </p:nvSpPr>
        <p:spPr>
          <a:xfrm>
            <a:off x="7704177" y="192809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What We Delivered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704177" y="2357318"/>
            <a:ext cx="591121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 launched the </a:t>
            </a:r>
            <a:r>
              <a:rPr lang="en-US" sz="15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Community Box Advice Service</a:t>
            </a: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in Week 5—a transformative turning point. This provided over 38 individuals with culturally competent 1:1 support in Urdu, Punjabi, Arabic, and Somali.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93790" y="4146352"/>
            <a:ext cx="344257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Direct Support Included: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793790" y="499467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Registering with GPs, dentists, and mental health services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93790" y="538162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Booking appointments and navigating the NHS App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93790" y="576857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Completing Universal Credit,HC2, PIP, and other benefit forms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564874" y="499467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Explaining rights in plain, accessible language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7564874" y="538162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Translating health letters and referral documents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7564874" y="576857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Building confidence for independent health management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793790" y="6378773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B5DAFC"/>
          </a:solidFill>
          <a:ln/>
        </p:spPr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674048"/>
            <a:ext cx="248007" cy="198358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1438513" y="6626662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Impact:</a:t>
            </a:r>
            <a:r>
              <a:rPr lang="en-US" sz="15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Previously disengaged participants began re-engaging with health systems. Several now confidently manage their own appointments and understand their healthcare rights.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272891"/>
            <a:ext cx="653700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Objective 2: Identifying Deep-Rooted Health Inequalities</a:t>
            </a:r>
            <a:endParaRPr lang="en-US" sz="1950" dirty="0"/>
          </a:p>
        </p:txBody>
      </p:sp>
      <p:sp>
        <p:nvSpPr>
          <p:cNvPr id="3" name="Text 1"/>
          <p:cNvSpPr/>
          <p:nvPr/>
        </p:nvSpPr>
        <p:spPr>
          <a:xfrm>
            <a:off x="396835" y="821174"/>
            <a:ext cx="7501295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 gathered unfiltered feedback through multiple channels, combining qualitative depth with quantitative reach to surface systemic inequalities affecting marginalised communities.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396835" y="1237536"/>
            <a:ext cx="1488519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Our Methodology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396835" y="1522690"/>
            <a:ext cx="7501295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110+ multilingual surveys</a:t>
            </a: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capturing quantitative data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396835" y="1715929"/>
            <a:ext cx="7501295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24 in-depth interviews</a:t>
            </a: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with vulnerable participants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396835" y="1909167"/>
            <a:ext cx="7501295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10 focus groups</a:t>
            </a: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discussing GP access, mental health, cultural safety, housing, and discrimination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396835" y="2102406"/>
            <a:ext cx="7501295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sz="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Weekly feedback sessions</a:t>
            </a: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documenting lived experiences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396835" y="2350294"/>
            <a:ext cx="7501295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 didn't just document inequalities—we responded to them in real time, building trust and practical solutions through the Café itself.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10584061" y="1488400"/>
            <a:ext cx="122051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87%</a:t>
            </a:r>
            <a:endParaRPr lang="en-US" sz="195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116" y="868204"/>
            <a:ext cx="1488519" cy="1488519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0574179" y="2480667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Poor Mental Health</a:t>
            </a:r>
            <a:endParaRPr lang="en-US" sz="950" dirty="0"/>
          </a:p>
        </p:txBody>
      </p:sp>
      <p:sp>
        <p:nvSpPr>
          <p:cNvPr id="13" name="Text 10"/>
          <p:cNvSpPr/>
          <p:nvPr/>
        </p:nvSpPr>
        <p:spPr>
          <a:xfrm>
            <a:off x="8147685" y="2734866"/>
            <a:ext cx="609338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Reported very poor mental wellbeing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10584061" y="3736777"/>
            <a:ext cx="122051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88%</a:t>
            </a:r>
            <a:endParaRPr lang="en-US" sz="195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116" y="3116580"/>
            <a:ext cx="1488519" cy="1488519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0574179" y="4729043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Systemic Racism</a:t>
            </a:r>
            <a:endParaRPr lang="en-US" sz="950" dirty="0"/>
          </a:p>
        </p:txBody>
      </p:sp>
      <p:sp>
        <p:nvSpPr>
          <p:cNvPr id="17" name="Text 13"/>
          <p:cNvSpPr/>
          <p:nvPr/>
        </p:nvSpPr>
        <p:spPr>
          <a:xfrm>
            <a:off x="8147685" y="4983242"/>
            <a:ext cx="609338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Believed racism embedded in health services</a:t>
            </a:r>
            <a:endParaRPr lang="en-US" sz="750" dirty="0"/>
          </a:p>
        </p:txBody>
      </p:sp>
      <p:sp>
        <p:nvSpPr>
          <p:cNvPr id="18" name="Text 14"/>
          <p:cNvSpPr/>
          <p:nvPr/>
        </p:nvSpPr>
        <p:spPr>
          <a:xfrm>
            <a:off x="10584061" y="5985153"/>
            <a:ext cx="122051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100%</a:t>
            </a:r>
            <a:endParaRPr lang="en-US" sz="195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116" y="5364956"/>
            <a:ext cx="1488519" cy="1488519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0574179" y="6977420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Phone Access Failure</a:t>
            </a:r>
            <a:endParaRPr lang="en-US" sz="950" dirty="0"/>
          </a:p>
        </p:txBody>
      </p:sp>
      <p:sp>
        <p:nvSpPr>
          <p:cNvPr id="21" name="Text 16"/>
          <p:cNvSpPr/>
          <p:nvPr/>
        </p:nvSpPr>
        <p:spPr>
          <a:xfrm>
            <a:off x="8147685" y="7231618"/>
            <a:ext cx="609338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Could not reach services by phone</a:t>
            </a:r>
            <a:endParaRPr lang="en-US" sz="750" dirty="0"/>
          </a:p>
        </p:txBody>
      </p:sp>
      <p:sp>
        <p:nvSpPr>
          <p:cNvPr id="22" name="Text 17"/>
          <p:cNvSpPr/>
          <p:nvPr/>
        </p:nvSpPr>
        <p:spPr>
          <a:xfrm>
            <a:off x="3183859" y="5830134"/>
            <a:ext cx="122051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2800" dirty="0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70</a:t>
            </a:r>
            <a:r>
              <a:rPr lang="en-US" sz="1950" dirty="0" smtClean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%</a:t>
            </a:r>
            <a:endParaRPr lang="en-US" sz="1950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369" y="5592290"/>
            <a:ext cx="1797919" cy="1797919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3163976" y="6822401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Digital Exclusion</a:t>
            </a:r>
            <a:endParaRPr lang="en-US" sz="1400" dirty="0"/>
          </a:p>
        </p:txBody>
      </p:sp>
      <p:sp>
        <p:nvSpPr>
          <p:cNvPr id="25" name="Text 19"/>
          <p:cNvSpPr/>
          <p:nvPr/>
        </p:nvSpPr>
        <p:spPr>
          <a:xfrm>
            <a:off x="840462" y="7390209"/>
            <a:ext cx="6093381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Lacked digital access to services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5365"/>
            <a:ext cx="1176087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Understanding Our Community: Who We Reached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883098"/>
            <a:ext cx="4215289" cy="1778556"/>
          </a:xfrm>
          <a:prstGeom prst="roundRect">
            <a:avLst>
              <a:gd name="adj" fmla="val 10043"/>
            </a:avLst>
          </a:prstGeom>
          <a:solidFill>
            <a:srgbClr val="CEE6FD"/>
          </a:solidFill>
          <a:ln/>
        </p:spPr>
      </p:sp>
      <p:sp>
        <p:nvSpPr>
          <p:cNvPr id="4" name="Text 2"/>
          <p:cNvSpPr/>
          <p:nvPr/>
        </p:nvSpPr>
        <p:spPr>
          <a:xfrm>
            <a:off x="992148" y="308145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67% Women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2148" y="3510677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Majority female participants, reflecting gendered barriers to healthcare access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5207437" y="2883098"/>
            <a:ext cx="4215408" cy="1778556"/>
          </a:xfrm>
          <a:prstGeom prst="roundRect">
            <a:avLst>
              <a:gd name="adj" fmla="val 10043"/>
            </a:avLst>
          </a:prstGeom>
          <a:solidFill>
            <a:srgbClr val="CEE6FD"/>
          </a:solidFill>
          <a:ln/>
        </p:spPr>
      </p:sp>
      <p:sp>
        <p:nvSpPr>
          <p:cNvPr id="7" name="Text 5"/>
          <p:cNvSpPr/>
          <p:nvPr/>
        </p:nvSpPr>
        <p:spPr>
          <a:xfrm>
            <a:off x="5405795" y="308145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42% Disabled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5405795" y="3510677"/>
            <a:ext cx="38186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Nearly half identified as disabled, yet lacked tailored support from services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9621203" y="2883098"/>
            <a:ext cx="4215289" cy="1778556"/>
          </a:xfrm>
          <a:prstGeom prst="roundRect">
            <a:avLst>
              <a:gd name="adj" fmla="val 10043"/>
            </a:avLst>
          </a:prstGeom>
          <a:solidFill>
            <a:srgbClr val="CEE6FD"/>
          </a:solidFill>
          <a:ln/>
        </p:spPr>
      </p:sp>
      <p:sp>
        <p:nvSpPr>
          <p:cNvPr id="10" name="Text 8"/>
          <p:cNvSpPr/>
          <p:nvPr/>
        </p:nvSpPr>
        <p:spPr>
          <a:xfrm>
            <a:off x="9819561" y="3081457"/>
            <a:ext cx="2668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91% Housing Insecurity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819561" y="3510677"/>
            <a:ext cx="381857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Believed they would never own a home, with housing linked to worsening mental health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93790" y="4959310"/>
            <a:ext cx="334291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Cultural Representation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793790" y="562903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Our reach reflected Redbridge's diverse communities: </a:t>
            </a:r>
            <a:r>
              <a:rPr lang="en-US" sz="15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32% Pakistani</a:t>
            </a: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19% Black African, 13% Indian, and 9% Afro-Caribbean participants. The majority came from low-income households facing multiple, intersecting barriers to health and wellbeing.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47104"/>
            <a:ext cx="1021246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Objective 3: Amplifying Marginalised Voices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663196"/>
            <a:ext cx="528185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Authentic, Community-Led Feedback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233624"/>
            <a:ext cx="627935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 collected lived experiences weekly through methodical, trauma-informed approaches—not tokenistic consultation. Every voice mattered, and every story was documented with dignity and consent.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862530" y="3688080"/>
            <a:ext cx="598170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"87% of attendees said they felt seen and heard for the first time. This wasn't consultation—this was genuine partnership and co-design."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564874" y="3688080"/>
            <a:ext cx="22860" cy="952619"/>
          </a:xfrm>
          <a:prstGeom prst="rect">
            <a:avLst/>
          </a:prstGeom>
          <a:solidFill>
            <a:srgbClr val="84C1FA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8417" y="461010"/>
            <a:ext cx="11920895" cy="522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Objectives 4 &amp; 5: Participation and Wellbeing Transformation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668417" y="1526262"/>
            <a:ext cx="2952512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Health &amp; Wellness Workshops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68417" y="1887617"/>
            <a:ext cx="4291965" cy="1069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Bi-monthly sessions covering mental health, nutrition, NHS navigation, and self-advocacy—delivered in culturally safe, accessible ways with translated materials.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169218" y="1526262"/>
            <a:ext cx="2089071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Peer Support Groups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169218" y="1887617"/>
            <a:ext cx="4291965" cy="802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Mental wellbeing circles led by and for BME communities, normalising mental health conversations and reducing isolation through shared experience.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670018" y="1526262"/>
            <a:ext cx="2309813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Co-Designed Initiatives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670018" y="1887617"/>
            <a:ext cx="4291965" cy="802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Sessions and materials led by community voices, not outsiders. An Advisory Board is now forming to continue community influence beyond the project.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68417" y="3228729"/>
            <a:ext cx="13293566" cy="28456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68417" y="3612118"/>
            <a:ext cx="3509010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Measurable Wellbeing Impact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668417" y="4092535"/>
            <a:ext cx="6442948" cy="802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 Café created a weekly safe space where trust was rebuilt, isolation reduced, and hope restored. Attendance grew steadily, especially after launching the Advice Service—proving both value and urgent community demand.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526655" y="3716536"/>
            <a:ext cx="3117056" cy="551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87%</a:t>
            </a:r>
            <a:endParaRPr lang="en-US" sz="4300" dirty="0"/>
          </a:p>
        </p:txBody>
      </p:sp>
      <p:sp>
        <p:nvSpPr>
          <p:cNvPr id="13" name="Text 11"/>
          <p:cNvSpPr/>
          <p:nvPr/>
        </p:nvSpPr>
        <p:spPr>
          <a:xfrm>
            <a:off x="8040648" y="4476750"/>
            <a:ext cx="2089071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Felt Seen &amp; Heard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526655" y="4904899"/>
            <a:ext cx="3117056" cy="534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For the first time in their healthcare journey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0852547" y="3716536"/>
            <a:ext cx="3117056" cy="551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30+</a:t>
            </a:r>
            <a:endParaRPr lang="en-US" sz="4300" dirty="0"/>
          </a:p>
        </p:txBody>
      </p:sp>
      <p:sp>
        <p:nvSpPr>
          <p:cNvPr id="16" name="Text 14"/>
          <p:cNvSpPr/>
          <p:nvPr/>
        </p:nvSpPr>
        <p:spPr>
          <a:xfrm>
            <a:off x="11366540" y="4476750"/>
            <a:ext cx="2089071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Digital Confidence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852547" y="4904899"/>
            <a:ext cx="3117056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Now use NHS App or GP online systems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9189601" y="5857399"/>
            <a:ext cx="3117056" cy="551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12%</a:t>
            </a:r>
            <a:endParaRPr lang="en-US" sz="4300" dirty="0"/>
          </a:p>
        </p:txBody>
      </p:sp>
      <p:sp>
        <p:nvSpPr>
          <p:cNvPr id="19" name="Text 17"/>
          <p:cNvSpPr/>
          <p:nvPr/>
        </p:nvSpPr>
        <p:spPr>
          <a:xfrm>
            <a:off x="9703594" y="6617613"/>
            <a:ext cx="2089071" cy="261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Rebuilding Trust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189601" y="7045762"/>
            <a:ext cx="3117056" cy="534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Now trust some health providers (up from 0%)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047" y="665678"/>
            <a:ext cx="12237720" cy="590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Health-Focused Recommendations for System Change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756047" y="1634371"/>
            <a:ext cx="1311830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Rooted in participant experiences, these recommendations offer practical, achievable ways for health services to improve equity and access. They represent the collective voice of over 100 marginalised community members.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756047" y="2451854"/>
            <a:ext cx="4246721" cy="2752130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sp>
        <p:nvSpPr>
          <p:cNvPr id="5" name="Shape 3"/>
          <p:cNvSpPr/>
          <p:nvPr/>
        </p:nvSpPr>
        <p:spPr>
          <a:xfrm>
            <a:off x="944999" y="2640806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84C1F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52" y="2764750"/>
            <a:ext cx="255151" cy="3189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44999" y="3396734"/>
            <a:ext cx="381619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Fund Local Community Navigators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944999" y="3805357"/>
            <a:ext cx="3868817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Base culturally competent staff in GP surgeries and libraries to help with forms, online access, translation, and follow-up support.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5191720" y="2451854"/>
            <a:ext cx="4246840" cy="2752130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sp>
        <p:nvSpPr>
          <p:cNvPr id="10" name="Shape 7"/>
          <p:cNvSpPr/>
          <p:nvPr/>
        </p:nvSpPr>
        <p:spPr>
          <a:xfrm>
            <a:off x="5380673" y="2640806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84C1FA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525" y="2764750"/>
            <a:ext cx="255151" cy="31896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380673" y="3396734"/>
            <a:ext cx="358723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Mandatory Anti-Racism Training</a:t>
            </a:r>
            <a:endParaRPr lang="en-US" sz="1850" dirty="0"/>
          </a:p>
        </p:txBody>
      </p:sp>
      <p:sp>
        <p:nvSpPr>
          <p:cNvPr id="13" name="Text 9"/>
          <p:cNvSpPr/>
          <p:nvPr/>
        </p:nvSpPr>
        <p:spPr>
          <a:xfrm>
            <a:off x="5380673" y="3805357"/>
            <a:ext cx="386893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Delivered by community groups, not consultants. Focus on lived experience and cultural humility, not just policy compliance.</a:t>
            </a:r>
            <a:endParaRPr lang="en-US" sz="1450" dirty="0"/>
          </a:p>
        </p:txBody>
      </p:sp>
      <p:sp>
        <p:nvSpPr>
          <p:cNvPr id="14" name="Shape 10"/>
          <p:cNvSpPr/>
          <p:nvPr/>
        </p:nvSpPr>
        <p:spPr>
          <a:xfrm>
            <a:off x="9627513" y="2451854"/>
            <a:ext cx="4246840" cy="2752130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sp>
        <p:nvSpPr>
          <p:cNvPr id="15" name="Shape 11"/>
          <p:cNvSpPr/>
          <p:nvPr/>
        </p:nvSpPr>
        <p:spPr>
          <a:xfrm>
            <a:off x="9816465" y="2640806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84C1F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318" y="2764750"/>
            <a:ext cx="255151" cy="31896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16465" y="3396734"/>
            <a:ext cx="323885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Restore Face-to-Face Access</a:t>
            </a:r>
            <a:endParaRPr lang="en-US" sz="1850" dirty="0"/>
          </a:p>
        </p:txBody>
      </p:sp>
      <p:sp>
        <p:nvSpPr>
          <p:cNvPr id="18" name="Text 13"/>
          <p:cNvSpPr/>
          <p:nvPr/>
        </p:nvSpPr>
        <p:spPr>
          <a:xfrm>
            <a:off x="9816465" y="3805357"/>
            <a:ext cx="386893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Digital-only models exclude the most vulnerable. Reopen local access points with live staff who speak community languages.</a:t>
            </a:r>
            <a:endParaRPr lang="en-US" sz="1450" dirty="0"/>
          </a:p>
        </p:txBody>
      </p:sp>
      <p:sp>
        <p:nvSpPr>
          <p:cNvPr id="19" name="Shape 14"/>
          <p:cNvSpPr/>
          <p:nvPr/>
        </p:nvSpPr>
        <p:spPr>
          <a:xfrm>
            <a:off x="756047" y="5416629"/>
            <a:ext cx="6464618" cy="2147292"/>
          </a:xfrm>
          <a:prstGeom prst="roundRect">
            <a:avLst>
              <a:gd name="adj" fmla="val 7923"/>
            </a:avLst>
          </a:prstGeom>
          <a:solidFill>
            <a:srgbClr val="CEE6FD"/>
          </a:solidFill>
          <a:ln/>
        </p:spPr>
      </p:sp>
      <p:sp>
        <p:nvSpPr>
          <p:cNvPr id="20" name="Shape 15"/>
          <p:cNvSpPr/>
          <p:nvPr/>
        </p:nvSpPr>
        <p:spPr>
          <a:xfrm>
            <a:off x="944999" y="5605582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84C1FA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852" y="5729526"/>
            <a:ext cx="255151" cy="31896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944999" y="6361509"/>
            <a:ext cx="445400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Invest in Peer-Led Mental Health Spaces</a:t>
            </a:r>
            <a:endParaRPr lang="en-US" sz="1850" dirty="0"/>
          </a:p>
        </p:txBody>
      </p:sp>
      <p:sp>
        <p:nvSpPr>
          <p:cNvPr id="23" name="Text 17"/>
          <p:cNvSpPr/>
          <p:nvPr/>
        </p:nvSpPr>
        <p:spPr>
          <a:xfrm>
            <a:off x="944999" y="6770132"/>
            <a:ext cx="608671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Co-designed circles facilitated by and for BME communities, with proper clinical referral pathways and ongoing funding.</a:t>
            </a:r>
            <a:endParaRPr lang="en-US" sz="1450" dirty="0"/>
          </a:p>
        </p:txBody>
      </p:sp>
      <p:sp>
        <p:nvSpPr>
          <p:cNvPr id="24" name="Shape 18"/>
          <p:cNvSpPr/>
          <p:nvPr/>
        </p:nvSpPr>
        <p:spPr>
          <a:xfrm>
            <a:off x="7409617" y="5416629"/>
            <a:ext cx="6464737" cy="2147292"/>
          </a:xfrm>
          <a:prstGeom prst="roundRect">
            <a:avLst>
              <a:gd name="adj" fmla="val 7923"/>
            </a:avLst>
          </a:prstGeom>
          <a:solidFill>
            <a:srgbClr val="CEE6FD"/>
          </a:solidFill>
          <a:ln/>
        </p:spPr>
      </p:sp>
      <p:sp>
        <p:nvSpPr>
          <p:cNvPr id="25" name="Shape 19"/>
          <p:cNvSpPr/>
          <p:nvPr/>
        </p:nvSpPr>
        <p:spPr>
          <a:xfrm>
            <a:off x="7598569" y="5605582"/>
            <a:ext cx="566976" cy="566976"/>
          </a:xfrm>
          <a:prstGeom prst="roundRect">
            <a:avLst>
              <a:gd name="adj" fmla="val 16126054"/>
            </a:avLst>
          </a:prstGeom>
          <a:solidFill>
            <a:srgbClr val="84C1FA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4422" y="5729526"/>
            <a:ext cx="255151" cy="31896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7598569" y="6361509"/>
            <a:ext cx="347960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End Tokenism—True Co-Design</a:t>
            </a:r>
            <a:endParaRPr lang="en-US" sz="1850" dirty="0"/>
          </a:p>
        </p:txBody>
      </p:sp>
      <p:sp>
        <p:nvSpPr>
          <p:cNvPr id="28" name="Text 21"/>
          <p:cNvSpPr/>
          <p:nvPr/>
        </p:nvSpPr>
        <p:spPr>
          <a:xfrm>
            <a:off x="7598569" y="6770132"/>
            <a:ext cx="608683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Include community members as equal partners in service design, not just focus group attendees. Pay them fairly for their expertise.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8272" y="315039"/>
            <a:ext cx="5661898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Impact at a Glance: Measurable Outcomes</a:t>
            </a:r>
            <a:endParaRPr lang="en-US" sz="2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2" y="902137"/>
            <a:ext cx="13713857" cy="76796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8272" y="8825151"/>
            <a:ext cx="2163604" cy="214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Qualitative Transformation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458272" y="9154597"/>
            <a:ext cx="6717149" cy="183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100% of sessions</a:t>
            </a:r>
            <a:r>
              <a:rPr lang="en-US" sz="9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produced written or verbal feedback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458272" y="9377839"/>
            <a:ext cx="6717149" cy="183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87% reported</a:t>
            </a:r>
            <a:r>
              <a:rPr lang="en-US" sz="9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reduced isolation and improved mental wellbeing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458272" y="9601081"/>
            <a:ext cx="6717149" cy="183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100% said</a:t>
            </a:r>
            <a:r>
              <a:rPr lang="en-US" sz="9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they felt respected and culturally understood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58272" y="9824323"/>
            <a:ext cx="6717149" cy="183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Pct val="100000"/>
              <a:buChar char="•"/>
            </a:pPr>
            <a:r>
              <a:rPr lang="en-US" sz="90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5 evidence-based recommendations</a:t>
            </a:r>
            <a:r>
              <a:rPr lang="en-US" sz="9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developed for system change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7462599" y="8839438"/>
            <a:ext cx="6717149" cy="669965"/>
          </a:xfrm>
          <a:prstGeom prst="roundRect">
            <a:avLst>
              <a:gd name="adj" fmla="val 15394"/>
            </a:avLst>
          </a:prstGeom>
          <a:solidFill>
            <a:srgbClr val="B5DAF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138" y="9011841"/>
            <a:ext cx="143232" cy="11453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834908" y="8982551"/>
            <a:ext cx="6230303" cy="366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Community Voice:</a:t>
            </a:r>
            <a:r>
              <a:rPr lang="en-US" sz="90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"For the first time, someone asked what </a:t>
            </a:r>
            <a:r>
              <a:rPr lang="en-US" sz="900" i="1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we</a:t>
            </a:r>
            <a:r>
              <a:rPr lang="en-US" sz="90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needed—not what they thought we should have. That changed everything."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1111</Words>
  <Application>Microsoft Office PowerPoint</Application>
  <PresentationFormat>Custom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Instrument Sans Semi Bold</vt:lpstr>
      <vt:lpstr>Calibri</vt:lpstr>
      <vt:lpstr>Instrument Sans Medium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2025-10-14T03:44:21Z</dcterms:created>
  <dcterms:modified xsi:type="dcterms:W3CDTF">2025-10-14T03:49:41Z</dcterms:modified>
</cp:coreProperties>
</file>